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49581843-1F84-4611-A5FC-D610E1736E83}" type="datetimeFigureOut">
              <a:rPr lang="en-US" smtClean="0"/>
              <a:t>9/14/2021</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581843-1F84-4611-A5FC-D610E1736E83}"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CA1FE-ADD6-4EF6-912D-E2684A635561}"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49581843-1F84-4611-A5FC-D610E1736E83}"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DD4CA1FE-ADD6-4EF6-912D-E2684A635561}"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49581843-1F84-4611-A5FC-D610E1736E83}" type="datetimeFigureOut">
              <a:rPr lang="en-US" smtClean="0"/>
              <a:t>9/14/2021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DD4CA1FE-ADD6-4EF6-912D-E2684A6355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Panorama de la lección 2</a:t>
            </a:r>
            <a:endParaRPr lang="en-US"/>
          </a:p>
        </p:txBody>
      </p:sp>
      <p:sp>
        <p:nvSpPr>
          <p:cNvPr id="3" name="Content Placeholder 2">
            <a:extLst>
              <a:ext uri="{FF2B5EF4-FFF2-40B4-BE49-F238E27FC236}">
                <a16:creationId xmlns:a16="http://schemas.microsoft.com/office/drawing/2014/main" id="{85634B3B-CAF8-4173-8D47-F5BDA369B02C}"/>
              </a:ext>
            </a:extLst>
          </p:cNvPr>
          <p:cNvSpPr>
            <a:spLocks noGrp="1"/>
          </p:cNvSpPr>
          <p:nvPr>
            <p:ph idx="1"/>
          </p:nvPr>
        </p:nvSpPr>
        <p:spPr/>
        <p:txBody>
          <a:bodyPr>
            <a:normAutofit fontScale="92500" lnSpcReduction="20000"/>
          </a:bodyPr>
          <a:lstStyle/>
          <a:p>
            <a:pPr fontAlgn="auto">
              <a:spcBef>
                <a:spcPct val="100000"/>
              </a:spcBef>
              <a:buSzPct val="99000"/>
              <a:tabLst/>
            </a:pPr>
            <a:r>
              <a:rPr lang="es-ES" kern="1200">
                <a:sym typeface="Arial"/>
              </a:rPr>
              <a:t>Esta lección presenta las características de gestión del Sistema Nacional de Manejo de Incidentes (NIMS, por sus siglas en inglés). Estas características son la base de todos los componentes de mando y coordinación de NIMS, incluyendo el Sistema de Comando de Incidentes (ICS, por sus siglas en inglés). </a:t>
            </a:r>
          </a:p>
          <a:p>
            <a:pPr fontAlgn="auto">
              <a:spcBef>
                <a:spcPct val="100000"/>
              </a:spcBef>
              <a:buSzPct val="99000"/>
              <a:tabLst/>
            </a:pPr>
            <a:r>
              <a:rPr lang="es-ES" b="1" kern="1200">
                <a:sym typeface="Arial"/>
              </a:rPr>
              <a:t>Objetivo:</a:t>
            </a:r>
            <a:endParaRPr lang="es-ES" kern="1200">
              <a:sym typeface="Arial"/>
            </a:endParaRPr>
          </a:p>
          <a:p>
            <a:pPr fontAlgn="auto">
              <a:spcBef>
                <a:spcPct val="100000"/>
              </a:spcBef>
              <a:buSzPct val="99000"/>
              <a:tabLst/>
            </a:pPr>
            <a:r>
              <a:rPr lang="es-ES" kern="1200">
                <a:sym typeface="Arial"/>
              </a:rPr>
              <a:t>Al final de esta lección, usted podrá: </a:t>
            </a:r>
          </a:p>
          <a:p>
            <a:pPr marL="381000" lvl="1" indent="-381000">
              <a:spcBef>
                <a:spcPct val="100000"/>
              </a:spcBef>
              <a:buSzPct val="99000"/>
            </a:pPr>
            <a:r>
              <a:rPr lang="es-ES" kern="1200">
                <a:sym typeface="Arial"/>
              </a:rPr>
              <a:t>Describir las 14 características de gestión de NIMS.</a:t>
            </a:r>
            <a:endParaRPr lang="en-US"/>
          </a:p>
        </p:txBody>
      </p:sp>
      <p:sp>
        <p:nvSpPr>
          <p:cNvPr id="6" name="Slide Number Placeholder 5">
            <a:extLst>
              <a:ext uri="{FF2B5EF4-FFF2-40B4-BE49-F238E27FC236}">
                <a16:creationId xmlns:a16="http://schemas.microsoft.com/office/drawing/2014/main" id="{68E3C22A-0F98-4EFA-99F8-7CDE05D8A43A}"/>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a:t>
            </a:fld>
            <a:endParaRPr lang="en-US"/>
          </a:p>
        </p:txBody>
      </p:sp>
    </p:spTree>
    <p:extLst>
      <p:ext uri="{BB962C8B-B14F-4D97-AF65-F5344CB8AC3E}">
        <p14:creationId xmlns:p14="http://schemas.microsoft.com/office/powerpoint/2010/main" val="322839979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Discusión del ámbito de control manejable</a:t>
            </a:r>
            <a:endParaRPr lang="en-US"/>
          </a:p>
        </p:txBody>
      </p:sp>
      <p:sp>
        <p:nvSpPr>
          <p:cNvPr id="9" name="Slide Number Placeholder 8">
            <a:extLst>
              <a:ext uri="{FF2B5EF4-FFF2-40B4-BE49-F238E27FC236}">
                <a16:creationId xmlns:a16="http://schemas.microsoft.com/office/drawing/2014/main" id="{E4FA98D4-5B6A-4443-96AC-6390D447C3B4}"/>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10</a:t>
            </a:fld>
            <a:endParaRPr lang="en-US"/>
          </a:p>
        </p:txBody>
      </p:sp>
      <p:sp>
        <p:nvSpPr>
          <p:cNvPr id="3" name="Content Placeholder 2">
            <a:extLst>
              <a:ext uri="{FF2B5EF4-FFF2-40B4-BE49-F238E27FC236}">
                <a16:creationId xmlns:a16="http://schemas.microsoft.com/office/drawing/2014/main" id="{61790401-2816-4700-AC9D-09AFDF95C221}"/>
              </a:ext>
            </a:extLst>
          </p:cNvPr>
          <p:cNvSpPr>
            <a:spLocks noGrp="1"/>
          </p:cNvSpPr>
          <p:nvPr>
            <p:ph sz="quarter" idx="13"/>
          </p:nvPr>
        </p:nvSpPr>
        <p:spPr/>
        <p:txBody>
          <a:bodyPr>
            <a:normAutofit/>
          </a:bodyPr>
          <a:lstStyle/>
          <a:p>
            <a:pPr fontAlgn="auto">
              <a:spcBef>
                <a:spcPct val="100000"/>
              </a:spcBef>
              <a:spcAft>
                <a:spcPts val="0"/>
              </a:spcAft>
              <a:buSzPct val="99000"/>
              <a:tabLst/>
            </a:pPr>
            <a:r>
              <a:rPr lang="es-ES" sz="4500" kern="1200" dirty="0">
                <a:sym typeface="Arial"/>
              </a:rPr>
              <a:t> ¿Cuáles son algunos ejemplos de momentos en que el ámbito de control es lo más crítico? </a:t>
            </a:r>
          </a:p>
        </p:txBody>
      </p:sp>
      <p:pic>
        <p:nvPicPr>
          <p:cNvPr id="8" name="Content Placeholder 7" descr="Discussion Question Icon">
            <a:extLst>
              <a:ext uri="{FF2B5EF4-FFF2-40B4-BE49-F238E27FC236}">
                <a16:creationId xmlns:a16="http://schemas.microsoft.com/office/drawing/2014/main" id="{126817ED-BCE9-4087-B611-71F097AA3BA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386615" y="3162263"/>
            <a:ext cx="314369" cy="533474"/>
          </a:xfrm>
          <a:prstGeom prst="rect">
            <a:avLst/>
          </a:prstGeom>
        </p:spPr>
      </p:pic>
    </p:spTree>
    <p:extLst>
      <p:ext uri="{BB962C8B-B14F-4D97-AF65-F5344CB8AC3E}">
        <p14:creationId xmlns:p14="http://schemas.microsoft.com/office/powerpoint/2010/main" val="186100762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Instalaciones y ubicaciones del incidente </a:t>
            </a:r>
            <a:endParaRPr lang="en-US"/>
          </a:p>
        </p:txBody>
      </p:sp>
      <p:sp>
        <p:nvSpPr>
          <p:cNvPr id="3" name="Content Placeholder 2">
            <a:extLst>
              <a:ext uri="{FF2B5EF4-FFF2-40B4-BE49-F238E27FC236}">
                <a16:creationId xmlns:a16="http://schemas.microsoft.com/office/drawing/2014/main" id="{E958D4C3-7F41-4F93-B865-A8672154DC3C}"/>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Según el tamaño y complejidad del incidente, el Comando del Incidente podrá establecer varios tipos de instalaciones de apoyo. Por lo general, estas instalaciones designadas incluyen: </a:t>
            </a:r>
          </a:p>
          <a:p>
            <a:pPr marL="381000" lvl="1" indent="-381000" fontAlgn="auto">
              <a:spcBef>
                <a:spcPct val="100000"/>
              </a:spcBef>
              <a:spcAft>
                <a:spcPts val="0"/>
              </a:spcAft>
              <a:buSzPct val="99000"/>
              <a:buFont typeface="Arial"/>
              <a:buChar char="•"/>
              <a:tabLst/>
            </a:pPr>
            <a:r>
              <a:rPr lang="es-ES" kern="1200">
                <a:ea typeface="+mn-ea"/>
                <a:sym typeface="Arial"/>
              </a:rPr>
              <a:t>Puesto del Comando del Incidente (ICP, por sus siglas en inglés) </a:t>
            </a:r>
          </a:p>
          <a:p>
            <a:pPr marL="381000" lvl="1" indent="-381000" fontAlgn="auto">
              <a:spcBef>
                <a:spcPct val="100000"/>
              </a:spcBef>
              <a:spcAft>
                <a:spcPts val="0"/>
              </a:spcAft>
              <a:buSzPct val="99000"/>
              <a:buFont typeface="Arial"/>
              <a:buChar char="•"/>
              <a:tabLst/>
            </a:pPr>
            <a:r>
              <a:rPr lang="es-ES" kern="1200">
                <a:ea typeface="+mn-ea"/>
                <a:sym typeface="Arial"/>
              </a:rPr>
              <a:t>Base, áreas de preparación y campamentos del incidente</a:t>
            </a:r>
          </a:p>
          <a:p>
            <a:pPr marL="381000" lvl="1" indent="-381000" fontAlgn="auto">
              <a:spcBef>
                <a:spcPct val="100000"/>
              </a:spcBef>
              <a:spcAft>
                <a:spcPts val="0"/>
              </a:spcAft>
              <a:buSzPct val="99000"/>
              <a:buFont typeface="Arial"/>
              <a:buChar char="•"/>
              <a:tabLst/>
            </a:pPr>
            <a:r>
              <a:rPr lang="es-ES" kern="1200">
                <a:ea typeface="+mn-ea"/>
                <a:sym typeface="Arial"/>
              </a:rPr>
              <a:t>Áreas de triaje para víctimas masivas </a:t>
            </a:r>
          </a:p>
          <a:p>
            <a:pPr marL="381000" lvl="1" indent="-381000" fontAlgn="auto">
              <a:spcBef>
                <a:spcPct val="100000"/>
              </a:spcBef>
              <a:spcAft>
                <a:spcPts val="0"/>
              </a:spcAft>
              <a:buSzPct val="99000"/>
              <a:buFont typeface="Arial"/>
              <a:buChar char="•"/>
              <a:tabLst/>
            </a:pPr>
            <a:r>
              <a:rPr lang="es-ES" kern="1200">
                <a:ea typeface="+mn-ea"/>
                <a:sym typeface="Arial"/>
              </a:rPr>
              <a:t>Punto-de-distribución </a:t>
            </a:r>
          </a:p>
          <a:p>
            <a:pPr marL="381000" lvl="1" indent="-381000" fontAlgn="auto">
              <a:spcBef>
                <a:spcPct val="100000"/>
              </a:spcBef>
              <a:spcAft>
                <a:spcPts val="0"/>
              </a:spcAft>
              <a:buSzPct val="99000"/>
              <a:buFont typeface="Arial"/>
              <a:buChar char="•"/>
              <a:tabLst/>
            </a:pPr>
            <a:r>
              <a:rPr lang="es-ES" kern="1200">
                <a:ea typeface="+mn-ea"/>
                <a:sym typeface="Arial"/>
              </a:rPr>
              <a:t>Refugios de emergencia</a:t>
            </a:r>
            <a:endParaRPr lang="en-US"/>
          </a:p>
        </p:txBody>
      </p:sp>
      <p:pic>
        <p:nvPicPr>
          <p:cNvPr id="8" name="Content Placeholder 7" descr="Left: A man unloading a trolley in a resource center. Right: Emergency personnel walking past a line of tents.">
            <a:extLst>
              <a:ext uri="{FF2B5EF4-FFF2-40B4-BE49-F238E27FC236}">
                <a16:creationId xmlns:a16="http://schemas.microsoft.com/office/drawing/2014/main" id="{F50DCAE8-3BE5-4EA2-A1A3-85EC12948C4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734246"/>
            <a:ext cx="4114800" cy="1399032"/>
          </a:xfrm>
          <a:prstGeom prst="rect">
            <a:avLst/>
          </a:prstGeom>
        </p:spPr>
      </p:pic>
      <p:sp>
        <p:nvSpPr>
          <p:cNvPr id="9" name="Slide Number Placeholder 8">
            <a:extLst>
              <a:ext uri="{FF2B5EF4-FFF2-40B4-BE49-F238E27FC236}">
                <a16:creationId xmlns:a16="http://schemas.microsoft.com/office/drawing/2014/main" id="{E68EA52E-487D-41ED-9A75-11063B5A4C05}"/>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11</a:t>
            </a:fld>
            <a:endParaRPr lang="en-US"/>
          </a:p>
        </p:txBody>
      </p:sp>
    </p:spTree>
    <p:extLst>
      <p:ext uri="{BB962C8B-B14F-4D97-AF65-F5344CB8AC3E}">
        <p14:creationId xmlns:p14="http://schemas.microsoft.com/office/powerpoint/2010/main" val="189957401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Gestión de Recursos Integral</a:t>
            </a:r>
          </a:p>
        </p:txBody>
      </p:sp>
      <p:sp>
        <p:nvSpPr>
          <p:cNvPr id="3" name="Content Placeholder 2">
            <a:extLst>
              <a:ext uri="{FF2B5EF4-FFF2-40B4-BE49-F238E27FC236}">
                <a16:creationId xmlns:a16="http://schemas.microsoft.com/office/drawing/2014/main" id="{F7AE59E1-55C5-4522-A280-A0B4CA6C9E7D}"/>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La gestión integral de recursos describe los mecanismos estándares para identificar requisitos, ordenar y adquirir, movilizar, rastrear y reportar, desmovilizar, reembolsar y reabastecer recursos como el personal, grupos, instalaciones, equipos y suministros. </a:t>
            </a:r>
          </a:p>
          <a:p>
            <a:pPr fontAlgn="auto">
              <a:spcBef>
                <a:spcPct val="100000"/>
              </a:spcBef>
              <a:spcAft>
                <a:spcPts val="0"/>
              </a:spcAft>
              <a:buSzPct val="99000"/>
              <a:tabLst/>
            </a:pPr>
            <a:r>
              <a:rPr lang="es-ES" kern="1200">
                <a:sym typeface="Arial"/>
              </a:rPr>
              <a:t>Actividades claves en la gestión de recursos incluyen:</a:t>
            </a:r>
          </a:p>
          <a:p>
            <a:pPr marL="381000" lvl="1" indent="-381000" fontAlgn="auto">
              <a:spcBef>
                <a:spcPct val="100000"/>
              </a:spcBef>
              <a:spcAft>
                <a:spcPts val="0"/>
              </a:spcAft>
              <a:buSzPct val="99000"/>
              <a:buFont typeface="Arial"/>
              <a:buChar char="•"/>
              <a:tabLst/>
            </a:pPr>
            <a:r>
              <a:rPr lang="es-ES" kern="1200">
                <a:ea typeface="+mn-ea"/>
                <a:sym typeface="Arial"/>
              </a:rPr>
              <a:t>Identificación y tipificación de recursos </a:t>
            </a:r>
          </a:p>
          <a:p>
            <a:pPr marL="381000" lvl="1" indent="-381000" fontAlgn="auto">
              <a:spcBef>
                <a:spcPct val="100000"/>
              </a:spcBef>
              <a:spcAft>
                <a:spcPts val="0"/>
              </a:spcAft>
              <a:buSzPct val="99000"/>
              <a:buFont typeface="Arial"/>
              <a:buChar char="•"/>
              <a:tabLst/>
            </a:pPr>
            <a:r>
              <a:rPr lang="es-ES" kern="1200">
                <a:ea typeface="+mn-ea"/>
                <a:sym typeface="Arial"/>
              </a:rPr>
              <a:t>Calificación, certificación y credencialización del personal </a:t>
            </a:r>
          </a:p>
          <a:p>
            <a:pPr marL="381000" lvl="1" indent="-381000" fontAlgn="auto">
              <a:spcBef>
                <a:spcPct val="100000"/>
              </a:spcBef>
              <a:spcAft>
                <a:spcPts val="0"/>
              </a:spcAft>
              <a:buSzPct val="99000"/>
              <a:buFont typeface="Arial"/>
              <a:buChar char="•"/>
              <a:tabLst/>
            </a:pPr>
            <a:r>
              <a:rPr lang="es-ES" kern="1200">
                <a:ea typeface="+mn-ea"/>
                <a:sym typeface="Arial"/>
              </a:rPr>
              <a:t>Planificación para recursos </a:t>
            </a:r>
          </a:p>
          <a:p>
            <a:pPr marL="381000" lvl="1" indent="-381000" fontAlgn="auto">
              <a:spcBef>
                <a:spcPct val="100000"/>
              </a:spcBef>
              <a:spcAft>
                <a:spcPts val="0"/>
              </a:spcAft>
              <a:buSzPct val="99000"/>
              <a:buFont typeface="Arial"/>
              <a:buChar char="•"/>
              <a:tabLst/>
            </a:pPr>
            <a:r>
              <a:rPr lang="es-ES" kern="1200">
                <a:ea typeface="+mn-ea"/>
                <a:sym typeface="Arial"/>
              </a:rPr>
              <a:t>Adquisición, almacenamiento y control del inventario de recursos</a:t>
            </a:r>
            <a:endParaRPr lang="en-US"/>
          </a:p>
        </p:txBody>
      </p:sp>
      <p:pic>
        <p:nvPicPr>
          <p:cNvPr id="8" name="Content Placeholder 7" descr="Incident Objectives pointing down to Strategies pointing down to Tactics pointing down to circle with six steps: Identify Requirements, Order and Acquire, Mobilize, Track and Report, Demobilize, Reimburse and Restock.">
            <a:extLst>
              <a:ext uri="{FF2B5EF4-FFF2-40B4-BE49-F238E27FC236}">
                <a16:creationId xmlns:a16="http://schemas.microsoft.com/office/drawing/2014/main" id="{8ACC56F7-D6DA-4E46-8FA7-AEAB4CD6AA67}"/>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400799" y="1885595"/>
            <a:ext cx="2182119" cy="2769611"/>
          </a:xfrm>
          <a:prstGeom prst="rect">
            <a:avLst/>
          </a:prstGeom>
        </p:spPr>
      </p:pic>
      <p:sp>
        <p:nvSpPr>
          <p:cNvPr id="9" name="Slide Number Placeholder 8">
            <a:extLst>
              <a:ext uri="{FF2B5EF4-FFF2-40B4-BE49-F238E27FC236}">
                <a16:creationId xmlns:a16="http://schemas.microsoft.com/office/drawing/2014/main" id="{88C3462F-A56B-4EE2-9587-93F923D9CFDE}"/>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12</a:t>
            </a:fld>
            <a:endParaRPr lang="en-US"/>
          </a:p>
        </p:txBody>
      </p:sp>
    </p:spTree>
    <p:extLst>
      <p:ext uri="{BB962C8B-B14F-4D97-AF65-F5344CB8AC3E}">
        <p14:creationId xmlns:p14="http://schemas.microsoft.com/office/powerpoint/2010/main" val="238186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Comunicaciones integradas</a:t>
            </a:r>
          </a:p>
        </p:txBody>
      </p:sp>
      <p:sp>
        <p:nvSpPr>
          <p:cNvPr id="3" name="Content Placeholder 2">
            <a:extLst>
              <a:ext uri="{FF2B5EF4-FFF2-40B4-BE49-F238E27FC236}">
                <a16:creationId xmlns:a16="http://schemas.microsoft.com/office/drawing/2014/main" id="{E5B64005-2254-4AF3-AC8E-5C3F651DE8E2}"/>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Se facilitan las comunicaciones integradas a través del desarrollo y uso de un plan de comunicaciones común y procesos y sistemas de comunicaciones interoperables que incluyen enlaces de voz y de datos. </a:t>
            </a:r>
          </a:p>
          <a:p>
            <a:pPr fontAlgn="auto">
              <a:spcBef>
                <a:spcPct val="100000"/>
              </a:spcBef>
              <a:spcAft>
                <a:spcPts val="0"/>
              </a:spcAft>
              <a:buSzPct val="99000"/>
              <a:tabLst/>
            </a:pPr>
            <a:r>
              <a:rPr lang="es-ES" kern="1200">
                <a:sym typeface="Arial"/>
              </a:rPr>
              <a:t>Las comunicaciones integradas son necesarias para:</a:t>
            </a:r>
          </a:p>
          <a:p>
            <a:pPr marL="381000" lvl="1" indent="-381000" fontAlgn="auto">
              <a:spcBef>
                <a:spcPct val="100000"/>
              </a:spcBef>
              <a:spcAft>
                <a:spcPts val="0"/>
              </a:spcAft>
              <a:buSzPct val="99000"/>
              <a:buFont typeface="Arial"/>
              <a:buChar char="•"/>
              <a:tabLst/>
            </a:pPr>
            <a:r>
              <a:rPr lang="es-ES" kern="1200">
                <a:ea typeface="+mn-ea"/>
                <a:sym typeface="Arial"/>
              </a:rPr>
              <a:t>Mantener la conectividad </a:t>
            </a:r>
          </a:p>
          <a:p>
            <a:pPr marL="381000" lvl="1" indent="-381000" fontAlgn="auto">
              <a:spcBef>
                <a:spcPct val="100000"/>
              </a:spcBef>
              <a:spcAft>
                <a:spcPts val="0"/>
              </a:spcAft>
              <a:buSzPct val="99000"/>
              <a:buFont typeface="Arial"/>
              <a:buChar char="•"/>
              <a:tabLst/>
            </a:pPr>
            <a:r>
              <a:rPr lang="es-ES" kern="1200">
                <a:ea typeface="+mn-ea"/>
                <a:sym typeface="Arial"/>
              </a:rPr>
              <a:t>Lograr conocimiento de la situación </a:t>
            </a:r>
          </a:p>
          <a:p>
            <a:pPr marL="381000" lvl="1" indent="-381000" fontAlgn="auto">
              <a:spcBef>
                <a:spcPct val="100000"/>
              </a:spcBef>
              <a:spcAft>
                <a:spcPts val="0"/>
              </a:spcAft>
              <a:buSzPct val="99000"/>
              <a:buFont typeface="Arial"/>
              <a:buChar char="•"/>
              <a:tabLst/>
            </a:pPr>
            <a:r>
              <a:rPr lang="es-ES" kern="1200">
                <a:ea typeface="+mn-ea"/>
                <a:sym typeface="Arial"/>
              </a:rPr>
              <a:t>Facilitar el intercambio de información</a:t>
            </a:r>
            <a:endParaRPr lang="en-US"/>
          </a:p>
        </p:txBody>
      </p:sp>
      <p:pic>
        <p:nvPicPr>
          <p:cNvPr id="8" name="Content Placeholder 7" descr="Collage of four images showing small and large groups of people talking at tables, in auditoriums, and outside.">
            <a:extLst>
              <a:ext uri="{FF2B5EF4-FFF2-40B4-BE49-F238E27FC236}">
                <a16:creationId xmlns:a16="http://schemas.microsoft.com/office/drawing/2014/main" id="{C9B3CD6E-E0C3-4E89-ADD4-9F665BE4511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3006209"/>
            <a:ext cx="4114800" cy="855107"/>
          </a:xfrm>
          <a:prstGeom prst="rect">
            <a:avLst/>
          </a:prstGeom>
        </p:spPr>
      </p:pic>
      <p:sp>
        <p:nvSpPr>
          <p:cNvPr id="9" name="Slide Number Placeholder 8">
            <a:extLst>
              <a:ext uri="{FF2B5EF4-FFF2-40B4-BE49-F238E27FC236}">
                <a16:creationId xmlns:a16="http://schemas.microsoft.com/office/drawing/2014/main" id="{1F356845-AAFB-43FA-9C0D-2BE055D7AD81}"/>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13</a:t>
            </a:fld>
            <a:endParaRPr lang="en-US"/>
          </a:p>
        </p:txBody>
      </p:sp>
    </p:spTree>
    <p:extLst>
      <p:ext uri="{BB962C8B-B14F-4D97-AF65-F5344CB8AC3E}">
        <p14:creationId xmlns:p14="http://schemas.microsoft.com/office/powerpoint/2010/main" val="246386133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Establecimiento y transferencia del mando</a:t>
            </a:r>
            <a:endParaRPr lang="en-US"/>
          </a:p>
        </p:txBody>
      </p:sp>
      <p:sp>
        <p:nvSpPr>
          <p:cNvPr id="3" name="Content Placeholder 2">
            <a:extLst>
              <a:ext uri="{FF2B5EF4-FFF2-40B4-BE49-F238E27FC236}">
                <a16:creationId xmlns:a16="http://schemas.microsoft.com/office/drawing/2014/main" id="{3D1AFF4B-F46D-456A-9F58-4CF0CDD678AE}"/>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a:sym typeface="Arial"/>
              </a:rPr>
              <a:t>La función de mando se debería establecer claramente al inicio de un incidente. La jurisdicción u organización que tiene la responsabilidad primaria del incidente designa al Comandante del Incidente y el proceso para la transferencia del mando. </a:t>
            </a:r>
          </a:p>
          <a:p>
            <a:pPr fontAlgn="auto">
              <a:spcBef>
                <a:spcPct val="100000"/>
              </a:spcBef>
              <a:spcAft>
                <a:spcPts val="0"/>
              </a:spcAft>
              <a:buSzPct val="99000"/>
              <a:tabLst/>
            </a:pPr>
            <a:r>
              <a:rPr lang="es-ES" kern="1200">
                <a:sym typeface="Arial"/>
              </a:rPr>
              <a:t>La transferencia del mando podrá ocurrir durante el transcurso de un incidente. Cuando se transfiere el mando, el proceso debería incluir una sesión informativa que capta toda la información esencial para que las operaciones sigan de manera segura y efectiva. </a:t>
            </a:r>
            <a:endParaRPr lang="en-US"/>
          </a:p>
        </p:txBody>
      </p:sp>
      <p:pic>
        <p:nvPicPr>
          <p:cNvPr id="8" name="Content Placeholder 7" descr="Incident Commander reviewing information at an FDA incident.">
            <a:extLst>
              <a:ext uri="{FF2B5EF4-FFF2-40B4-BE49-F238E27FC236}">
                <a16:creationId xmlns:a16="http://schemas.microsoft.com/office/drawing/2014/main" id="{6E0079C4-833A-4783-A0DF-FC221FCEB74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78600" y="2203450"/>
            <a:ext cx="1930400" cy="2451100"/>
          </a:xfrm>
          <a:prstGeom prst="rect">
            <a:avLst/>
          </a:prstGeom>
        </p:spPr>
      </p:pic>
      <p:sp>
        <p:nvSpPr>
          <p:cNvPr id="9" name="Slide Number Placeholder 8">
            <a:extLst>
              <a:ext uri="{FF2B5EF4-FFF2-40B4-BE49-F238E27FC236}">
                <a16:creationId xmlns:a16="http://schemas.microsoft.com/office/drawing/2014/main" id="{0BF5D945-78C7-4135-9DBA-AC6A1A177ECF}"/>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14</a:t>
            </a:fld>
            <a:endParaRPr lang="en-US"/>
          </a:p>
        </p:txBody>
      </p:sp>
    </p:spTree>
    <p:extLst>
      <p:ext uri="{BB962C8B-B14F-4D97-AF65-F5344CB8AC3E}">
        <p14:creationId xmlns:p14="http://schemas.microsoft.com/office/powerpoint/2010/main" val="154670136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Comando Unificado</a:t>
            </a:r>
          </a:p>
        </p:txBody>
      </p:sp>
      <p:sp>
        <p:nvSpPr>
          <p:cNvPr id="3" name="Content Placeholder 2">
            <a:extLst>
              <a:ext uri="{FF2B5EF4-FFF2-40B4-BE49-F238E27FC236}">
                <a16:creationId xmlns:a16="http://schemas.microsoft.com/office/drawing/2014/main" id="{6AD4374A-8097-4BF7-8E17-11658DC38D7C}"/>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En el Comando Unificado, no hay un solo “Comandante.” Al contrario, el Comando Unificado maneja el incidente mediante objetivos aprobados en conjunto. El Comando Unificado permite que agencias con distintas responsabilidades legales, geográficas y funcionales puedan trabajar en conjunto de manera efectiva sin afectar las autoridades, responsabilidades u obligaciones de rendir cuentas de las agencias individuales. </a:t>
            </a:r>
          </a:p>
          <a:p>
            <a:pPr fontAlgn="auto">
              <a:spcBef>
                <a:spcPct val="100000"/>
              </a:spcBef>
              <a:spcAft>
                <a:spcPts val="0"/>
              </a:spcAft>
              <a:buSzPct val="99000"/>
              <a:tabLst/>
            </a:pPr>
            <a:r>
              <a:rPr lang="es-ES" kern="1200">
                <a:sym typeface="Arial"/>
              </a:rPr>
              <a:t>Por lo general, se establece el Comando Unificado cuando ninguna jurisdicción, agencia u organización tiene la autoridad y/o los recursos para manejar el incidente solo. Esto puede incluir incidentes que involucran a varias jurisdicciones, una sola jurisdicción con varias agencias involucradas o varias jurisdicciones con varias agencias involucradas. </a:t>
            </a:r>
            <a:endParaRPr lang="en-US"/>
          </a:p>
        </p:txBody>
      </p:sp>
      <p:pic>
        <p:nvPicPr>
          <p:cNvPr id="8" name="Content Placeholder 7" descr="Unified Command organizational chart with Unified Command at top, Command Staff of Public Information Officer, Safety Officer, Liaison Officer in center, and General Staff of Operations Section Chief, Planning Section Chief, Logistics Section Chief, Finance/Administration Section Chief on bottom row. Note stating Organizations represented in Unified Command are determined on a case-by-case basis and may include law enforcement, fire, public health, public works, and other entities.">
            <a:extLst>
              <a:ext uri="{FF2B5EF4-FFF2-40B4-BE49-F238E27FC236}">
                <a16:creationId xmlns:a16="http://schemas.microsoft.com/office/drawing/2014/main" id="{6782DD9A-7462-4534-9D7D-25E3E44F87F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956549"/>
            <a:ext cx="4114800" cy="2954426"/>
          </a:xfrm>
          <a:prstGeom prst="rect">
            <a:avLst/>
          </a:prstGeom>
        </p:spPr>
      </p:pic>
      <p:sp>
        <p:nvSpPr>
          <p:cNvPr id="9" name="Slide Number Placeholder 8">
            <a:extLst>
              <a:ext uri="{FF2B5EF4-FFF2-40B4-BE49-F238E27FC236}">
                <a16:creationId xmlns:a16="http://schemas.microsoft.com/office/drawing/2014/main" id="{6DA2FAED-908A-409E-833D-E070072CED7A}"/>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15</a:t>
            </a:fld>
            <a:endParaRPr lang="en-US"/>
          </a:p>
        </p:txBody>
      </p:sp>
    </p:spTree>
    <p:extLst>
      <p:ext uri="{BB962C8B-B14F-4D97-AF65-F5344CB8AC3E}">
        <p14:creationId xmlns:p14="http://schemas.microsoft.com/office/powerpoint/2010/main" val="327460813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Cadena jerárquica</a:t>
            </a:r>
          </a:p>
        </p:txBody>
      </p:sp>
      <p:sp>
        <p:nvSpPr>
          <p:cNvPr id="3" name="Content Placeholder 2">
            <a:extLst>
              <a:ext uri="{FF2B5EF4-FFF2-40B4-BE49-F238E27FC236}">
                <a16:creationId xmlns:a16="http://schemas.microsoft.com/office/drawing/2014/main" id="{38E64B84-399A-4ECD-951E-18CEA0028766}"/>
              </a:ext>
            </a:extLst>
          </p:cNvPr>
          <p:cNvSpPr>
            <a:spLocks noGrp="1"/>
          </p:cNvSpPr>
          <p:nvPr>
            <p:ph sz="quarter" idx="13"/>
          </p:nvPr>
        </p:nvSpPr>
        <p:spPr/>
        <p:txBody>
          <a:bodyPr>
            <a:normAutofit fontScale="62500" lnSpcReduction="20000"/>
          </a:bodyPr>
          <a:lstStyle/>
          <a:p>
            <a:pPr fontAlgn="auto">
              <a:spcBef>
                <a:spcPct val="100000"/>
              </a:spcBef>
              <a:buSzPct val="99000"/>
              <a:tabLst/>
            </a:pPr>
            <a:r>
              <a:rPr lang="es-ES" kern="1200">
                <a:sym typeface="Arial"/>
              </a:rPr>
              <a:t>La cadena jerárquica es una línea ordenada que detalla cómo la autoridad fluye por la jerarquía de la organización de manejo de incidentes. La cadena jerárquica: </a:t>
            </a:r>
          </a:p>
          <a:p>
            <a:pPr marL="381000" lvl="1" indent="-381000" fontAlgn="auto">
              <a:spcBef>
                <a:spcPct val="100000"/>
              </a:spcBef>
              <a:buSzPct val="99000"/>
              <a:buFont typeface="Arial"/>
              <a:buChar char="•"/>
              <a:tabLst/>
            </a:pPr>
            <a:r>
              <a:rPr lang="es-ES" kern="1200">
                <a:ea typeface="+mn-ea"/>
                <a:sym typeface="Arial"/>
              </a:rPr>
              <a:t>Permite que un Comandante de Incidente dirija y controle las acciones de todo el personal en el incidente. </a:t>
            </a:r>
          </a:p>
          <a:p>
            <a:pPr marL="381000" lvl="1" indent="-381000" fontAlgn="auto">
              <a:spcBef>
                <a:spcPct val="100000"/>
              </a:spcBef>
              <a:buSzPct val="99000"/>
              <a:buFont typeface="Arial"/>
              <a:buChar char="•"/>
              <a:tabLst/>
            </a:pPr>
            <a:r>
              <a:rPr lang="es-ES" kern="1200">
                <a:ea typeface="+mn-ea"/>
                <a:sym typeface="Arial"/>
              </a:rPr>
              <a:t>Evita la confusión al exigir que las órdenes fluyan de los supervisores.</a:t>
            </a:r>
          </a:p>
          <a:p>
            <a:pPr>
              <a:spcBef>
                <a:spcPct val="100000"/>
              </a:spcBef>
              <a:buSzPct val="99000"/>
            </a:pPr>
            <a:r>
              <a:rPr lang="es-ES" kern="1200">
                <a:sym typeface="Arial"/>
              </a:rPr>
              <a:t>La cadena jerárquica NO evita que el personal se comunique directamente entre sí para solicitar o intercambiar información. Aunque la orientación y control formal siguen la cadena jerárquica, el intercambio de información no formal ocurre en toda la estructura del ICS. </a:t>
            </a:r>
            <a:endParaRPr lang="en-US"/>
          </a:p>
        </p:txBody>
      </p:sp>
      <p:pic>
        <p:nvPicPr>
          <p:cNvPr id="8" name="Content Placeholder 7" descr="A chart showing authority flowing down through the organization.">
            <a:extLst>
              <a:ext uri="{FF2B5EF4-FFF2-40B4-BE49-F238E27FC236}">
                <a16:creationId xmlns:a16="http://schemas.microsoft.com/office/drawing/2014/main" id="{A28130D7-872E-4A13-B868-44EF3E1FC78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10350" y="2662237"/>
            <a:ext cx="1866900" cy="1533525"/>
          </a:xfrm>
          <a:prstGeom prst="rect">
            <a:avLst/>
          </a:prstGeom>
        </p:spPr>
      </p:pic>
      <p:sp>
        <p:nvSpPr>
          <p:cNvPr id="9" name="Slide Number Placeholder 8">
            <a:extLst>
              <a:ext uri="{FF2B5EF4-FFF2-40B4-BE49-F238E27FC236}">
                <a16:creationId xmlns:a16="http://schemas.microsoft.com/office/drawing/2014/main" id="{FF67D87D-DF66-4769-8317-FBF33B81EFCB}"/>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16</a:t>
            </a:fld>
            <a:endParaRPr lang="en-US"/>
          </a:p>
        </p:txBody>
      </p:sp>
    </p:spTree>
    <p:extLst>
      <p:ext uri="{BB962C8B-B14F-4D97-AF65-F5344CB8AC3E}">
        <p14:creationId xmlns:p14="http://schemas.microsoft.com/office/powerpoint/2010/main" val="111221410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Unidad de mando</a:t>
            </a:r>
          </a:p>
        </p:txBody>
      </p:sp>
      <p:sp>
        <p:nvSpPr>
          <p:cNvPr id="3" name="Content Placeholder 2">
            <a:extLst>
              <a:ext uri="{FF2B5EF4-FFF2-40B4-BE49-F238E27FC236}">
                <a16:creationId xmlns:a16="http://schemas.microsoft.com/office/drawing/2014/main" id="{AE986684-8BB4-4681-AA7C-5FFA0BE9FF59}"/>
              </a:ext>
            </a:extLst>
          </p:cNvPr>
          <p:cNvSpPr>
            <a:spLocks noGrp="1"/>
          </p:cNvSpPr>
          <p:nvPr>
            <p:ph sz="quarter" idx="13"/>
          </p:nvPr>
        </p:nvSpPr>
        <p:spPr/>
        <p:txBody>
          <a:bodyPr>
            <a:normAutofit fontScale="47500" lnSpcReduction="20000"/>
          </a:bodyPr>
          <a:lstStyle/>
          <a:p>
            <a:pPr fontAlgn="auto">
              <a:spcBef>
                <a:spcPct val="100000"/>
              </a:spcBef>
              <a:spcAft>
                <a:spcPts val="0"/>
              </a:spcAft>
              <a:buSzPct val="99000"/>
              <a:tabLst/>
            </a:pPr>
            <a:r>
              <a:rPr lang="es-ES" kern="1200">
                <a:sym typeface="Arial"/>
              </a:rPr>
              <a:t>Mientras la cadena jerárquica se relaciona a la jerarquía general de la organización, la unidad de mando se trata del hecho que todas las personas individuales tienen un solo supervisor designado a quien tienen que reportar. </a:t>
            </a:r>
          </a:p>
          <a:p>
            <a:pPr fontAlgn="auto">
              <a:spcBef>
                <a:spcPct val="100000"/>
              </a:spcBef>
              <a:spcAft>
                <a:spcPts val="0"/>
              </a:spcAft>
              <a:buSzPct val="99000"/>
              <a:tabLst/>
            </a:pPr>
            <a:r>
              <a:rPr lang="es-ES" kern="1200">
                <a:sym typeface="Arial"/>
              </a:rPr>
              <a:t>Con base en el principio de la unidad de mando, usted: </a:t>
            </a:r>
          </a:p>
          <a:p>
            <a:pPr marL="381000" lvl="1" indent="-381000" fontAlgn="auto">
              <a:spcBef>
                <a:spcPct val="100000"/>
              </a:spcBef>
              <a:spcAft>
                <a:spcPts val="0"/>
              </a:spcAft>
              <a:buSzPct val="99000"/>
              <a:buFont typeface="Arial"/>
              <a:buChar char="•"/>
              <a:tabLst/>
            </a:pPr>
            <a:r>
              <a:rPr lang="es-ES" kern="1200">
                <a:ea typeface="+mn-ea"/>
                <a:sym typeface="Arial"/>
              </a:rPr>
              <a:t>Reportará a solamente un supervisor del Sistema de Comando de Incidentes (ICS). </a:t>
            </a:r>
          </a:p>
          <a:p>
            <a:pPr marL="381000" lvl="1" indent="-381000" fontAlgn="auto">
              <a:spcBef>
                <a:spcPct val="100000"/>
              </a:spcBef>
              <a:spcAft>
                <a:spcPts val="0"/>
              </a:spcAft>
              <a:buSzPct val="99000"/>
              <a:buFont typeface="Arial"/>
              <a:buChar char="•"/>
              <a:tabLst/>
            </a:pPr>
            <a:r>
              <a:rPr lang="es-ES" kern="1200">
                <a:ea typeface="+mn-ea"/>
                <a:sym typeface="Arial"/>
              </a:rPr>
              <a:t>Recibirá asignaciones de trabajo únicamente de su supervisor del ICS. </a:t>
            </a:r>
          </a:p>
          <a:p>
            <a:pPr fontAlgn="auto">
              <a:spcBef>
                <a:spcPct val="100000"/>
              </a:spcBef>
              <a:spcAft>
                <a:spcPts val="0"/>
              </a:spcAft>
              <a:buSzPct val="99000"/>
              <a:tabLst/>
            </a:pPr>
            <a:r>
              <a:rPr lang="es-ES" kern="1200">
                <a:sym typeface="Arial"/>
              </a:rPr>
              <a:t>Cuando se asigna a usted a un incidente, ya no reportará directamente a su supervisor cotidiano. De hecho, no existe ninguna correlación entre la organización del ICS y la estructura administrativa de ninguna agencia o jurisdicción particular. Esto es algo intencional, ya que la confusión generada sobre títulos de cargo y estructuras organizacionales diferentes ha sido un obstáculo significante en el pasado para el manejo efectivo de incidentes. </a:t>
            </a:r>
          </a:p>
          <a:p>
            <a:pPr fontAlgn="auto">
              <a:spcBef>
                <a:spcPct val="100000"/>
              </a:spcBef>
              <a:spcAft>
                <a:spcPts val="0"/>
              </a:spcAft>
              <a:buSzPct val="99000"/>
              <a:tabLst/>
            </a:pPr>
            <a:r>
              <a:rPr lang="es-ES" kern="1200">
                <a:sym typeface="Arial"/>
              </a:rPr>
              <a:t>Aunque la cadena jerárquica y unidad de mando se aplican en todo incidente, la estructura de mando real y las responsabilidades de las personas involucradas cambian según el tipo de incidente y su rol específico. </a:t>
            </a:r>
            <a:endParaRPr lang="en-US"/>
          </a:p>
        </p:txBody>
      </p:sp>
      <p:pic>
        <p:nvPicPr>
          <p:cNvPr id="8" name="Content Placeholder 7" descr="Incident Commander and responders standing behind a desk with laptops">
            <a:extLst>
              <a:ext uri="{FF2B5EF4-FFF2-40B4-BE49-F238E27FC236}">
                <a16:creationId xmlns:a16="http://schemas.microsoft.com/office/drawing/2014/main" id="{B095B6A5-A80B-4F30-9770-CF47B9606C9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38925" y="2119312"/>
            <a:ext cx="1809750" cy="2619375"/>
          </a:xfrm>
          <a:prstGeom prst="rect">
            <a:avLst/>
          </a:prstGeom>
        </p:spPr>
      </p:pic>
      <p:sp>
        <p:nvSpPr>
          <p:cNvPr id="9" name="Slide Number Placeholder 8">
            <a:extLst>
              <a:ext uri="{FF2B5EF4-FFF2-40B4-BE49-F238E27FC236}">
                <a16:creationId xmlns:a16="http://schemas.microsoft.com/office/drawing/2014/main" id="{F532BD4A-4FCB-4BCB-AB0B-A20E34D337BD}"/>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17</a:t>
            </a:fld>
            <a:endParaRPr lang="en-US"/>
          </a:p>
        </p:txBody>
      </p:sp>
    </p:spTree>
    <p:extLst>
      <p:ext uri="{BB962C8B-B14F-4D97-AF65-F5344CB8AC3E}">
        <p14:creationId xmlns:p14="http://schemas.microsoft.com/office/powerpoint/2010/main" val="419524127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Rendición de cuentas</a:t>
            </a:r>
          </a:p>
        </p:txBody>
      </p:sp>
      <p:sp>
        <p:nvSpPr>
          <p:cNvPr id="3" name="Content Placeholder 2">
            <a:extLst>
              <a:ext uri="{FF2B5EF4-FFF2-40B4-BE49-F238E27FC236}">
                <a16:creationId xmlns:a16="http://schemas.microsoft.com/office/drawing/2014/main" id="{6302AA88-AE6C-4DC8-8869-BEC5F6623831}"/>
              </a:ext>
            </a:extLst>
          </p:cNvPr>
          <p:cNvSpPr>
            <a:spLocks noGrp="1"/>
          </p:cNvSpPr>
          <p:nvPr>
            <p:ph sz="quarter" idx="13"/>
          </p:nvPr>
        </p:nvSpPr>
        <p:spPr/>
        <p:txBody>
          <a:bodyPr>
            <a:normAutofit fontScale="40000" lnSpcReduction="20000"/>
          </a:bodyPr>
          <a:lstStyle/>
          <a:p>
            <a:pPr fontAlgn="auto">
              <a:spcBef>
                <a:spcPct val="100000"/>
              </a:spcBef>
              <a:buSzPct val="99000"/>
              <a:tabLst/>
            </a:pPr>
            <a:r>
              <a:rPr lang="es-ES" kern="1200">
                <a:sym typeface="Arial"/>
              </a:rPr>
              <a:t>La rendición de cuentas efectiva durante las operaciones del incidente es clave. Como parte de la estructura del Sistema de Comando de Incidentes (ICS, por sus siglas en inglés), usted tendrá que cumplir con las políticas y orientación de la agencia y toda norma y reglamento local, tribal, estatal o federal que corresponda.</a:t>
            </a:r>
          </a:p>
          <a:p>
            <a:pPr fontAlgn="auto">
              <a:spcBef>
                <a:spcPct val="100000"/>
              </a:spcBef>
              <a:buSzPct val="99000"/>
              <a:tabLst/>
            </a:pPr>
            <a:r>
              <a:rPr lang="es-ES" kern="1200">
                <a:sym typeface="Arial"/>
              </a:rPr>
              <a:t>Hay varios principios con los cuales usted tendrá que cumplir: </a:t>
            </a:r>
          </a:p>
          <a:p>
            <a:pPr marL="381000" lvl="1" indent="-381000" fontAlgn="auto">
              <a:spcBef>
                <a:spcPct val="100000"/>
              </a:spcBef>
              <a:buSzPct val="99000"/>
              <a:buFont typeface="Arial"/>
              <a:buChar char="•"/>
              <a:tabLst/>
            </a:pPr>
            <a:r>
              <a:rPr lang="es-ES" b="1" kern="1200">
                <a:ea typeface="+mn-ea"/>
                <a:sym typeface="Arial"/>
              </a:rPr>
              <a:t>Registro de entrada/salida.</a:t>
            </a:r>
            <a:r>
              <a:rPr lang="es-ES" kern="1200">
                <a:ea typeface="+mn-ea"/>
                <a:sym typeface="Arial"/>
              </a:rPr>
              <a:t> Todos los socorristas deberán reportar su llegada para recibir una asignación. Registrar la salida es tan crítica como registrar la entrada. </a:t>
            </a:r>
          </a:p>
          <a:p>
            <a:pPr marL="381000" lvl="1" indent="-381000" fontAlgn="auto">
              <a:spcBef>
                <a:spcPct val="100000"/>
              </a:spcBef>
              <a:buSzPct val="99000"/>
              <a:buFont typeface="Arial"/>
              <a:buChar char="•"/>
              <a:tabLst/>
            </a:pPr>
            <a:r>
              <a:rPr lang="es-ES" b="1" kern="1200">
                <a:ea typeface="+mn-ea"/>
                <a:sym typeface="Arial"/>
              </a:rPr>
              <a:t>Planificación de acción del incidente.</a:t>
            </a:r>
            <a:r>
              <a:rPr lang="es-ES" kern="1200">
                <a:ea typeface="+mn-ea"/>
                <a:sym typeface="Arial"/>
              </a:rPr>
              <a:t> Operaciones de respuesta deberán coordinarse según se propone en el Plan de Acción del Incidente. </a:t>
            </a:r>
          </a:p>
          <a:p>
            <a:pPr marL="381000" lvl="1" indent="-381000" fontAlgn="auto">
              <a:spcBef>
                <a:spcPct val="100000"/>
              </a:spcBef>
              <a:buSzPct val="99000"/>
              <a:buFont typeface="Arial"/>
              <a:buChar char="•"/>
              <a:tabLst/>
            </a:pPr>
            <a:r>
              <a:rPr lang="es-ES" b="1" kern="1200">
                <a:ea typeface="+mn-ea"/>
                <a:sym typeface="Arial"/>
              </a:rPr>
              <a:t>Unidad de mando.</a:t>
            </a:r>
            <a:r>
              <a:rPr lang="es-ES" kern="1200">
                <a:ea typeface="+mn-ea"/>
                <a:sym typeface="Arial"/>
              </a:rPr>
              <a:t> Cada persona individual será asignada a un solo supervisor. </a:t>
            </a:r>
          </a:p>
          <a:p>
            <a:pPr marL="381000" lvl="1" indent="-381000" fontAlgn="auto">
              <a:spcBef>
                <a:spcPct val="100000"/>
              </a:spcBef>
              <a:buSzPct val="99000"/>
              <a:buFont typeface="Arial"/>
              <a:buChar char="•"/>
              <a:tabLst/>
            </a:pPr>
            <a:r>
              <a:rPr lang="es-ES" b="1" kern="1200">
                <a:ea typeface="+mn-ea"/>
                <a:sym typeface="Arial"/>
              </a:rPr>
              <a:t>Responsabilidad personal. </a:t>
            </a:r>
            <a:r>
              <a:rPr lang="es-ES" kern="1200">
                <a:ea typeface="+mn-ea"/>
                <a:sym typeface="Arial"/>
              </a:rPr>
              <a:t>El ICS depende de que cada persona asuma la responsabilidad personal por sus propias acciones. </a:t>
            </a:r>
          </a:p>
          <a:p>
            <a:pPr marL="381000" lvl="1" indent="-381000" fontAlgn="auto">
              <a:spcBef>
                <a:spcPct val="100000"/>
              </a:spcBef>
              <a:buSzPct val="99000"/>
              <a:buFont typeface="Arial"/>
              <a:buChar char="•"/>
              <a:tabLst/>
            </a:pPr>
            <a:r>
              <a:rPr lang="es-ES" b="1" kern="1200">
                <a:ea typeface="+mn-ea"/>
                <a:sym typeface="Arial"/>
              </a:rPr>
              <a:t>Alcance de control. </a:t>
            </a:r>
            <a:r>
              <a:rPr lang="es-ES" kern="1200">
                <a:ea typeface="+mn-ea"/>
                <a:sym typeface="Arial"/>
              </a:rPr>
              <a:t>Los supervisores deberán ser capaces de supervisar y controlar a sus subordinados adecuadamente, también saber cómo comunicarse y manejar todos los recursos que se encuentran bajo su supervisión. </a:t>
            </a:r>
          </a:p>
          <a:p>
            <a:pPr marL="381000" lvl="1" indent="-381000">
              <a:spcBef>
                <a:spcPct val="100000"/>
              </a:spcBef>
              <a:buSzPct val="99000"/>
            </a:pPr>
            <a:r>
              <a:rPr lang="es-ES" b="1" kern="1200">
                <a:ea typeface="+mn-ea"/>
                <a:sym typeface="Arial"/>
              </a:rPr>
              <a:t>Rastreo de recursos. </a:t>
            </a:r>
            <a:r>
              <a:rPr lang="es-ES" kern="1200">
                <a:sym typeface="Arial"/>
              </a:rPr>
              <a:t>Los supervisores deberán registrar y reportar cambios en el estado de los recursos cuando ocurran. La obligación de rendir cuentas comienza tan pronto como se solicite in recurso y hasta el momento en que ese recurso vuelva a la base de manera segura. </a:t>
            </a:r>
            <a:endParaRPr lang="en-US"/>
          </a:p>
        </p:txBody>
      </p:sp>
      <p:pic>
        <p:nvPicPr>
          <p:cNvPr id="8" name="Content Placeholder 7" descr="Resource tracking list.">
            <a:extLst>
              <a:ext uri="{FF2B5EF4-FFF2-40B4-BE49-F238E27FC236}">
                <a16:creationId xmlns:a16="http://schemas.microsoft.com/office/drawing/2014/main" id="{71BE703A-5774-4119-9A66-C983EDDD899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429E527B-F368-4664-947F-65E54A5BD696}"/>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18</a:t>
            </a:fld>
            <a:endParaRPr lang="en-US"/>
          </a:p>
        </p:txBody>
      </p:sp>
    </p:spTree>
    <p:extLst>
      <p:ext uri="{BB962C8B-B14F-4D97-AF65-F5344CB8AC3E}">
        <p14:creationId xmlns:p14="http://schemas.microsoft.com/office/powerpoint/2010/main" val="371795613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Despacho/Despliegue</a:t>
            </a:r>
          </a:p>
        </p:txBody>
      </p:sp>
      <p:sp>
        <p:nvSpPr>
          <p:cNvPr id="3" name="Content Placeholder 2">
            <a:extLst>
              <a:ext uri="{FF2B5EF4-FFF2-40B4-BE49-F238E27FC236}">
                <a16:creationId xmlns:a16="http://schemas.microsoft.com/office/drawing/2014/main" id="{5D924405-3108-4771-9CCA-44A6D86B3947}"/>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s-ES" kern="1200">
                <a:sym typeface="Arial"/>
              </a:rPr>
              <a:t>Los recursos se deberían desplegar solamente al ser solicitados o cuando son despachados por una autoridad competente mediante sistemas establecidos para el manejo de recursos. </a:t>
            </a:r>
          </a:p>
          <a:p>
            <a:pPr fontAlgn="auto">
              <a:spcBef>
                <a:spcPct val="100000"/>
              </a:spcBef>
              <a:buSzPct val="99000"/>
              <a:tabLst/>
            </a:pPr>
            <a:r>
              <a:rPr lang="es-ES" b="1" kern="1200">
                <a:sym typeface="Arial"/>
              </a:rPr>
              <a:t>Los recursos que no se solicitan deberían evitar autodespacharse para evitar que se abrume el mando del incidente.</a:t>
            </a:r>
            <a:endParaRPr lang="en-US" b="1" kern="1200">
              <a:sym typeface="Arial"/>
            </a:endParaRPr>
          </a:p>
          <a:p>
            <a:pPr fontAlgn="auto">
              <a:spcBef>
                <a:spcPct val="100000"/>
              </a:spcBef>
              <a:buSzPct val="99000"/>
              <a:tabLst/>
            </a:pPr>
            <a:r>
              <a:rPr lang="en-US" b="1" kern="1200">
                <a:sym typeface="Arial"/>
              </a:rPr>
              <a:t>Despacho/Despliegue - Actividad 2.2</a:t>
            </a:r>
            <a:endParaRPr lang="es-ES" kern="1200">
              <a:sym typeface="Arial"/>
            </a:endParaRPr>
          </a:p>
          <a:p>
            <a:pPr fontAlgn="auto">
              <a:spcBef>
                <a:spcPct val="100000"/>
              </a:spcBef>
              <a:buSzPct val="99000"/>
              <a:tabLst/>
            </a:pPr>
            <a:r>
              <a:rPr lang="es-ES" kern="1200">
                <a:sym typeface="Arial"/>
              </a:rPr>
              <a:t>Instrucciones: Trabajando individualmente: </a:t>
            </a:r>
          </a:p>
          <a:p>
            <a:pPr marL="381000" lvl="1" indent="-381000" fontAlgn="auto">
              <a:spcBef>
                <a:spcPct val="100000"/>
              </a:spcBef>
              <a:buSzPct val="99000"/>
              <a:buFont typeface="Arial"/>
              <a:buChar char="•"/>
              <a:tabLst/>
            </a:pPr>
            <a:r>
              <a:rPr lang="es-ES" kern="1200">
                <a:ea typeface="+mn-ea"/>
                <a:sym typeface="Arial"/>
              </a:rPr>
              <a:t>Repasar el escenario y la pregunta de discusión que se presentan en el manual del alumno.</a:t>
            </a:r>
          </a:p>
          <a:p>
            <a:pPr marL="381000" lvl="1" indent="-381000" fontAlgn="auto">
              <a:spcBef>
                <a:spcPct val="100000"/>
              </a:spcBef>
              <a:buSzPct val="99000"/>
              <a:buFont typeface="Arial"/>
              <a:buChar char="•"/>
              <a:tabLst/>
            </a:pPr>
            <a:r>
              <a:rPr lang="es-ES" kern="1200">
                <a:ea typeface="+mn-ea"/>
                <a:sym typeface="Arial"/>
              </a:rPr>
              <a:t>Prepararse para compartir su respuesta en 5 minutos.</a:t>
            </a:r>
          </a:p>
          <a:p>
            <a:pPr fontAlgn="auto">
              <a:spcBef>
                <a:spcPct val="100000"/>
              </a:spcBef>
              <a:buSzPct val="99000"/>
              <a:tabLst/>
            </a:pPr>
            <a:r>
              <a:rPr lang="es-ES" kern="1200">
                <a:sym typeface="Arial"/>
              </a:rPr>
              <a:t>Tiempo: 10 minutos</a:t>
            </a:r>
          </a:p>
          <a:p>
            <a:pPr fontAlgn="auto">
              <a:spcBef>
                <a:spcPct val="100000"/>
              </a:spcBef>
              <a:buSzPct val="99000"/>
              <a:tabLst/>
            </a:pPr>
            <a:r>
              <a:rPr lang="es-ES" kern="1200">
                <a:sym typeface="Arial"/>
              </a:rPr>
              <a:t>Escenario: Rosa es una paramédica que está fuera de servicio y vive cerca del lugar de un grande colapso estructural que ocurrió en un centro comercial muy transitado. Los medios informan que hay personas lesionadas llegando por el estacionamiento que necesitan atención médica inmediata. </a:t>
            </a:r>
          </a:p>
          <a:p>
            <a:pPr>
              <a:spcBef>
                <a:spcPct val="100000"/>
              </a:spcBef>
              <a:buSzPct val="99000"/>
            </a:pPr>
            <a:r>
              <a:rPr lang="es-ES" b="1" kern="1200">
                <a:sym typeface="Arial"/>
              </a:rPr>
              <a:t>¿Qué debería hacer Rosa?</a:t>
            </a:r>
            <a:endParaRPr lang="en-US"/>
          </a:p>
        </p:txBody>
      </p:sp>
      <p:pic>
        <p:nvPicPr>
          <p:cNvPr id="10" name="Content Placeholder 9" descr="Personnel awaiting deployment">
            <a:extLst>
              <a:ext uri="{FF2B5EF4-FFF2-40B4-BE49-F238E27FC236}">
                <a16:creationId xmlns:a16="http://schemas.microsoft.com/office/drawing/2014/main" id="{60E64661-C830-4AB0-8832-48384CD68D5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11" name="Slide Number Placeholder 10">
            <a:extLst>
              <a:ext uri="{FF2B5EF4-FFF2-40B4-BE49-F238E27FC236}">
                <a16:creationId xmlns:a16="http://schemas.microsoft.com/office/drawing/2014/main" id="{31435DB3-2B4C-4482-B7D6-5D9454C6F1AB}"/>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19</a:t>
            </a:fld>
            <a:endParaRPr lang="en-US"/>
          </a:p>
        </p:txBody>
      </p:sp>
    </p:spTree>
    <p:extLst>
      <p:ext uri="{BB962C8B-B14F-4D97-AF65-F5344CB8AC3E}">
        <p14:creationId xmlns:p14="http://schemas.microsoft.com/office/powerpoint/2010/main" val="396206609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Haciendo funcionar el ICS</a:t>
            </a:r>
          </a:p>
        </p:txBody>
      </p:sp>
      <p:sp>
        <p:nvSpPr>
          <p:cNvPr id="3" name="Content Placeholder 2">
            <a:extLst>
              <a:ext uri="{FF2B5EF4-FFF2-40B4-BE49-F238E27FC236}">
                <a16:creationId xmlns:a16="http://schemas.microsoft.com/office/drawing/2014/main" id="{66DB1B49-423F-46DA-B30F-8CBC9DE9CC8C}"/>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El manejo eficaz de incidentes depende de una estructura organizacional común para gestionar recursos, tomar decisiones y asignar tareas. El Sistema de Comando de Incidentes (ICS) utiliza un enfoque estandarizado de gestión para garantizar que los incidentes sean manejados apropiadamente y que las comunicaciones sean coordinadas efectivamente durante un incidente. </a:t>
            </a:r>
          </a:p>
          <a:p>
            <a:pPr fontAlgn="auto">
              <a:spcBef>
                <a:spcPct val="100000"/>
              </a:spcBef>
              <a:spcAft>
                <a:spcPts val="0"/>
              </a:spcAft>
              <a:buSzPct val="99000"/>
              <a:tabLst/>
            </a:pPr>
            <a:r>
              <a:rPr lang="es-ES" kern="1200">
                <a:sym typeface="Arial"/>
              </a:rPr>
              <a:t>Mientras ocurre un incidente, usted podría ser llamado a asistir - así haciendo que usted forme parte de esta estructura organizacional. Para asegurar el éxito, usted debería entender cómo funciona esta estructura. </a:t>
            </a:r>
            <a:endParaRPr lang="en-US"/>
          </a:p>
        </p:txBody>
      </p:sp>
      <p:pic>
        <p:nvPicPr>
          <p:cNvPr id="8" name="Content Placeholder 7" descr="Photo of FBI and ATF personnel backs of jackets.">
            <a:extLst>
              <a:ext uri="{FF2B5EF4-FFF2-40B4-BE49-F238E27FC236}">
                <a16:creationId xmlns:a16="http://schemas.microsoft.com/office/drawing/2014/main" id="{B62AAE14-FBC8-4253-9A6F-53AF40BF357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828" y="1852810"/>
            <a:ext cx="2857143" cy="3161905"/>
          </a:xfrm>
          <a:prstGeom prst="rect">
            <a:avLst/>
          </a:prstGeom>
        </p:spPr>
      </p:pic>
      <p:sp>
        <p:nvSpPr>
          <p:cNvPr id="9" name="Slide Number Placeholder 8">
            <a:extLst>
              <a:ext uri="{FF2B5EF4-FFF2-40B4-BE49-F238E27FC236}">
                <a16:creationId xmlns:a16="http://schemas.microsoft.com/office/drawing/2014/main" id="{29511B33-64BB-49CA-A6E8-3076637547BB}"/>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2</a:t>
            </a:fld>
            <a:endParaRPr lang="en-US"/>
          </a:p>
        </p:txBody>
      </p:sp>
    </p:spTree>
    <p:extLst>
      <p:ext uri="{BB962C8B-B14F-4D97-AF65-F5344CB8AC3E}">
        <p14:creationId xmlns:p14="http://schemas.microsoft.com/office/powerpoint/2010/main" val="761655028"/>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Manejo de información e inteligencia</a:t>
            </a:r>
            <a:endParaRPr lang="en-US"/>
          </a:p>
        </p:txBody>
      </p:sp>
      <p:sp>
        <p:nvSpPr>
          <p:cNvPr id="10" name="Slide Number Placeholder 9">
            <a:extLst>
              <a:ext uri="{FF2B5EF4-FFF2-40B4-BE49-F238E27FC236}">
                <a16:creationId xmlns:a16="http://schemas.microsoft.com/office/drawing/2014/main" id="{8C97D402-1E42-4F00-9DDA-183E7E2718C8}"/>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20</a:t>
            </a:fld>
            <a:endParaRPr lang="en-US"/>
          </a:p>
        </p:txBody>
      </p:sp>
      <p:sp>
        <p:nvSpPr>
          <p:cNvPr id="3" name="Content Placeholder 2">
            <a:extLst>
              <a:ext uri="{FF2B5EF4-FFF2-40B4-BE49-F238E27FC236}">
                <a16:creationId xmlns:a16="http://schemas.microsoft.com/office/drawing/2014/main" id="{2442F3F2-A27A-4D01-817E-6E4BDB0751C2}"/>
              </a:ext>
            </a:extLst>
          </p:cNvPr>
          <p:cNvSpPr>
            <a:spLocks noGrp="1"/>
          </p:cNvSpPr>
          <p:nvPr>
            <p:ph sz="quarter" idx="13"/>
          </p:nvPr>
        </p:nvSpPr>
        <p:spPr/>
        <p:txBody>
          <a:bodyPr>
            <a:normAutofit fontScale="32500" lnSpcReduction="20000"/>
          </a:bodyPr>
          <a:lstStyle/>
          <a:p>
            <a:pPr fontAlgn="auto">
              <a:spcBef>
                <a:spcPct val="100000"/>
              </a:spcBef>
              <a:spcAft>
                <a:spcPts val="0"/>
              </a:spcAft>
              <a:buSzPct val="99000"/>
              <a:tabLst/>
            </a:pPr>
            <a:r>
              <a:rPr lang="es-ES" kern="1200">
                <a:sym typeface="Arial"/>
              </a:rPr>
              <a:t>La información e inteligencia son importantes para el Sistema de Comando de Incidentes (ICS). </a:t>
            </a:r>
          </a:p>
          <a:p>
            <a:pPr fontAlgn="auto">
              <a:spcBef>
                <a:spcPct val="100000"/>
              </a:spcBef>
              <a:spcAft>
                <a:spcPts val="0"/>
              </a:spcAft>
              <a:buSzPct val="99000"/>
              <a:tabLst/>
            </a:pPr>
            <a:r>
              <a:rPr lang="es-ES" kern="1200">
                <a:sym typeface="Arial"/>
              </a:rPr>
              <a:t>El manejo del incidente deberá establecer un proceso para recopilar, analizar, evaluar, compartir y manejar información e inteligencia relacionada con el incidente. En el NIMS, "inteligencia" se refiere exclusivamente a información relacionada con una amenaza que fue desarrollada por los servicios del orden público, vigilancia médica y otras organizaciones de investigación.</a:t>
            </a:r>
          </a:p>
          <a:p>
            <a:pPr fontAlgn="auto">
              <a:spcBef>
                <a:spcPct val="100000"/>
              </a:spcBef>
              <a:spcAft>
                <a:spcPts val="0"/>
              </a:spcAft>
              <a:buSzPct val="99000"/>
              <a:tabLst/>
            </a:pPr>
            <a:r>
              <a:rPr lang="es-ES" kern="1200">
                <a:sym typeface="Arial"/>
              </a:rPr>
              <a:t>Se puede recopilar información e inteligencia de una variedad de fuentes, incluyendo: </a:t>
            </a:r>
          </a:p>
          <a:p>
            <a:pPr marL="381000" lvl="1" indent="-381000" fontAlgn="auto">
              <a:spcBef>
                <a:spcPct val="100000"/>
              </a:spcBef>
              <a:spcAft>
                <a:spcPts val="0"/>
              </a:spcAft>
              <a:buSzPct val="99000"/>
              <a:buFont typeface="Arial"/>
              <a:buChar char="•"/>
              <a:tabLst/>
            </a:pPr>
            <a:r>
              <a:rPr lang="es-ES" kern="1200">
                <a:ea typeface="+mn-ea"/>
                <a:sym typeface="Arial"/>
              </a:rPr>
              <a:t>Llamadas al 911 </a:t>
            </a:r>
          </a:p>
          <a:p>
            <a:pPr marL="381000" lvl="1" indent="-381000" fontAlgn="auto">
              <a:spcBef>
                <a:spcPct val="100000"/>
              </a:spcBef>
              <a:spcAft>
                <a:spcPts val="0"/>
              </a:spcAft>
              <a:buSzPct val="99000"/>
              <a:buFont typeface="Arial"/>
              <a:buChar char="•"/>
              <a:tabLst/>
            </a:pPr>
            <a:r>
              <a:rPr lang="es-ES" kern="1200">
                <a:ea typeface="+mn-ea"/>
                <a:sym typeface="Arial"/>
              </a:rPr>
              <a:t>Comunicaciones entre los socorristas por radio, video y datos </a:t>
            </a:r>
          </a:p>
          <a:p>
            <a:pPr marL="381000" lvl="1" indent="-381000" fontAlgn="auto">
              <a:spcBef>
                <a:spcPct val="100000"/>
              </a:spcBef>
              <a:spcAft>
                <a:spcPts val="0"/>
              </a:spcAft>
              <a:buSzPct val="99000"/>
              <a:buFont typeface="Arial"/>
              <a:buChar char="•"/>
              <a:tabLst/>
            </a:pPr>
            <a:r>
              <a:rPr lang="es-ES" kern="1200">
                <a:ea typeface="+mn-ea"/>
                <a:sym typeface="Arial"/>
              </a:rPr>
              <a:t>Informes de situación (SITREPS, por sus siglas en inglés) </a:t>
            </a:r>
          </a:p>
          <a:p>
            <a:pPr marL="381000" lvl="1" indent="-381000" fontAlgn="auto">
              <a:spcBef>
                <a:spcPct val="100000"/>
              </a:spcBef>
              <a:spcAft>
                <a:spcPts val="0"/>
              </a:spcAft>
              <a:buSzPct val="99000"/>
              <a:buFont typeface="Arial"/>
              <a:buChar char="•"/>
              <a:tabLst/>
            </a:pPr>
            <a:r>
              <a:rPr lang="es-ES" kern="1200">
                <a:ea typeface="+mn-ea"/>
                <a:sym typeface="Arial"/>
              </a:rPr>
              <a:t>Especialistas técnicas de organizaciones como el Servicio Meteorológico Nacional </a:t>
            </a:r>
          </a:p>
          <a:p>
            <a:pPr marL="381000" lvl="1" indent="-381000" fontAlgn="auto">
              <a:spcBef>
                <a:spcPct val="100000"/>
              </a:spcBef>
              <a:spcAft>
                <a:spcPts val="0"/>
              </a:spcAft>
              <a:buSzPct val="99000"/>
              <a:buFont typeface="Arial"/>
              <a:buChar char="•"/>
              <a:tabLst/>
            </a:pPr>
            <a:r>
              <a:rPr lang="es-ES" kern="1200">
                <a:ea typeface="+mn-ea"/>
                <a:sym typeface="Arial"/>
              </a:rPr>
              <a:t>Informes de observadores en el campo </a:t>
            </a:r>
          </a:p>
          <a:p>
            <a:pPr marL="381000" lvl="1" indent="-381000" fontAlgn="auto">
              <a:spcBef>
                <a:spcPct val="100000"/>
              </a:spcBef>
              <a:spcAft>
                <a:spcPts val="0"/>
              </a:spcAft>
              <a:buSzPct val="99000"/>
              <a:buFont typeface="Arial"/>
              <a:buChar char="•"/>
              <a:tabLst/>
            </a:pPr>
            <a:r>
              <a:rPr lang="es-ES" kern="1200">
                <a:ea typeface="+mn-ea"/>
                <a:sym typeface="Arial"/>
              </a:rPr>
              <a:t>Productos geoespaciales, tal como el GIS, etc. </a:t>
            </a:r>
          </a:p>
          <a:p>
            <a:pPr marL="381000" lvl="1" indent="-381000" fontAlgn="auto">
              <a:spcBef>
                <a:spcPct val="100000"/>
              </a:spcBef>
              <a:spcAft>
                <a:spcPts val="0"/>
              </a:spcAft>
              <a:buSzPct val="99000"/>
              <a:buFont typeface="Arial"/>
              <a:buChar char="•"/>
              <a:tabLst/>
            </a:pPr>
            <a:r>
              <a:rPr lang="es-ES" kern="1200">
                <a:ea typeface="+mn-ea"/>
                <a:sym typeface="Arial"/>
              </a:rPr>
              <a:t>Los medios de comunicación, ya sean impresos, de Internet, o de transmisión, y las redes sociales </a:t>
            </a:r>
          </a:p>
          <a:p>
            <a:pPr marL="381000" lvl="1" indent="-381000" fontAlgn="auto">
              <a:spcBef>
                <a:spcPct val="100000"/>
              </a:spcBef>
              <a:spcAft>
                <a:spcPts val="0"/>
              </a:spcAft>
              <a:buSzPct val="99000"/>
              <a:buFont typeface="Arial"/>
              <a:buChar char="•"/>
              <a:tabLst/>
            </a:pPr>
            <a:r>
              <a:rPr lang="es-ES" kern="1200">
                <a:ea typeface="+mn-ea"/>
                <a:sym typeface="Arial"/>
              </a:rPr>
              <a:t>Evaluaciones de riesgos </a:t>
            </a:r>
          </a:p>
          <a:p>
            <a:pPr marL="381000" lvl="1" indent="-381000" fontAlgn="auto">
              <a:spcBef>
                <a:spcPct val="100000"/>
              </a:spcBef>
              <a:spcAft>
                <a:spcPts val="0"/>
              </a:spcAft>
              <a:buSzPct val="99000"/>
              <a:buFont typeface="Arial"/>
              <a:buChar char="•"/>
              <a:tabLst/>
            </a:pPr>
            <a:r>
              <a:rPr lang="es-ES" kern="1200">
                <a:ea typeface="+mn-ea"/>
                <a:sym typeface="Arial"/>
              </a:rPr>
              <a:t>Amenazas terroristas o de violencia </a:t>
            </a:r>
          </a:p>
          <a:p>
            <a:pPr marL="381000" lvl="1" indent="-381000" fontAlgn="auto">
              <a:spcBef>
                <a:spcPct val="100000"/>
              </a:spcBef>
              <a:spcAft>
                <a:spcPts val="0"/>
              </a:spcAft>
              <a:buSzPct val="99000"/>
              <a:buFont typeface="Arial"/>
              <a:buChar char="•"/>
              <a:tabLst/>
            </a:pPr>
            <a:r>
              <a:rPr lang="es-ES" kern="1200">
                <a:ea typeface="+mn-ea"/>
                <a:sym typeface="Arial"/>
              </a:rPr>
              <a:t>Vigilancia de brotes de enfermedades</a:t>
            </a:r>
            <a:endParaRPr lang="en-US"/>
          </a:p>
        </p:txBody>
      </p:sp>
      <p:pic>
        <p:nvPicPr>
          <p:cNvPr id="9" name="Content Placeholder 8" descr="Image 1: Information sharing in a Joint Field Office. Image 2: Information sharing in the field.">
            <a:extLst>
              <a:ext uri="{FF2B5EF4-FFF2-40B4-BE49-F238E27FC236}">
                <a16:creationId xmlns:a16="http://schemas.microsoft.com/office/drawing/2014/main" id="{EC17359D-47E4-42E9-A7C8-77504099EDE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195512"/>
            <a:ext cx="1714500" cy="2466975"/>
          </a:xfrm>
          <a:prstGeom prst="rect">
            <a:avLst/>
          </a:prstGeom>
        </p:spPr>
      </p:pic>
    </p:spTree>
    <p:extLst>
      <p:ext uri="{BB962C8B-B14F-4D97-AF65-F5344CB8AC3E}">
        <p14:creationId xmlns:p14="http://schemas.microsoft.com/office/powerpoint/2010/main" val="249625420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Resumen de la lección 2</a:t>
            </a:r>
            <a:endParaRPr lang="en-US"/>
          </a:p>
        </p:txBody>
      </p:sp>
      <p:sp>
        <p:nvSpPr>
          <p:cNvPr id="3" name="Content Placeholder 2">
            <a:extLst>
              <a:ext uri="{FF2B5EF4-FFF2-40B4-BE49-F238E27FC236}">
                <a16:creationId xmlns:a16="http://schemas.microsoft.com/office/drawing/2014/main" id="{F285831E-739A-4999-949B-10B02123355D}"/>
              </a:ext>
            </a:extLst>
          </p:cNvPr>
          <p:cNvSpPr>
            <a:spLocks noGrp="1"/>
          </p:cNvSpPr>
          <p:nvPr>
            <p:ph idx="1"/>
          </p:nvPr>
        </p:nvSpPr>
        <p:spPr/>
        <p:txBody>
          <a:bodyPr>
            <a:normAutofit fontScale="32500" lnSpcReduction="20000"/>
          </a:bodyPr>
          <a:lstStyle/>
          <a:p>
            <a:pPr fontAlgn="auto">
              <a:spcBef>
                <a:spcPct val="100000"/>
              </a:spcBef>
              <a:buSzPct val="99000"/>
              <a:tabLst/>
            </a:pPr>
            <a:r>
              <a:rPr lang="es-ES" kern="1200">
                <a:sym typeface="Arial"/>
              </a:rPr>
              <a:t>Usted ha completado la unidad de las características de gestión del Sistema Nacional de Manejo de Incidentes (NIMS).</a:t>
            </a:r>
          </a:p>
          <a:p>
            <a:pPr fontAlgn="auto">
              <a:spcBef>
                <a:spcPct val="100000"/>
              </a:spcBef>
              <a:buSzPct val="99000"/>
              <a:tabLst/>
            </a:pPr>
            <a:r>
              <a:rPr lang="es-ES" kern="1200">
                <a:sym typeface="Arial"/>
              </a:rPr>
              <a:t>Esta unidad presentó: </a:t>
            </a:r>
          </a:p>
          <a:p>
            <a:pPr marL="381000" lvl="1" indent="-381000" fontAlgn="auto">
              <a:spcBef>
                <a:spcPct val="100000"/>
              </a:spcBef>
              <a:buSzPct val="99000"/>
              <a:buFont typeface="Arial"/>
              <a:buChar char="•"/>
              <a:tabLst/>
            </a:pPr>
            <a:r>
              <a:rPr lang="es-ES" kern="1200">
                <a:ea typeface="+mn-ea"/>
                <a:sym typeface="Arial"/>
              </a:rPr>
              <a:t>Terminología común </a:t>
            </a:r>
          </a:p>
          <a:p>
            <a:pPr marL="381000" lvl="1" indent="-381000" fontAlgn="auto">
              <a:spcBef>
                <a:spcPct val="100000"/>
              </a:spcBef>
              <a:buSzPct val="99000"/>
              <a:buFont typeface="Arial"/>
              <a:buChar char="•"/>
              <a:tabLst/>
            </a:pPr>
            <a:r>
              <a:rPr lang="es-ES" kern="1200">
                <a:ea typeface="+mn-ea"/>
                <a:sym typeface="Arial"/>
              </a:rPr>
              <a:t>Organización modular </a:t>
            </a:r>
          </a:p>
          <a:p>
            <a:pPr marL="381000" lvl="1" indent="-381000" fontAlgn="auto">
              <a:spcBef>
                <a:spcPct val="100000"/>
              </a:spcBef>
              <a:buSzPct val="99000"/>
              <a:buFont typeface="Arial"/>
              <a:buChar char="•"/>
              <a:tabLst/>
            </a:pPr>
            <a:r>
              <a:rPr lang="es-ES" kern="1200">
                <a:ea typeface="+mn-ea"/>
                <a:sym typeface="Arial"/>
              </a:rPr>
              <a:t>Manejo por objetivos </a:t>
            </a:r>
          </a:p>
          <a:p>
            <a:pPr marL="381000" lvl="1" indent="-381000" fontAlgn="auto">
              <a:spcBef>
                <a:spcPct val="100000"/>
              </a:spcBef>
              <a:buSzPct val="99000"/>
              <a:buFont typeface="Arial"/>
              <a:buChar char="•"/>
              <a:tabLst/>
            </a:pPr>
            <a:r>
              <a:rPr lang="es-ES" kern="1200">
                <a:ea typeface="+mn-ea"/>
                <a:sym typeface="Arial"/>
              </a:rPr>
              <a:t>Planificación de acciones del incidente </a:t>
            </a:r>
          </a:p>
          <a:p>
            <a:pPr marL="381000" lvl="1" indent="-381000" fontAlgn="auto">
              <a:spcBef>
                <a:spcPct val="100000"/>
              </a:spcBef>
              <a:buSzPct val="99000"/>
              <a:buFont typeface="Arial"/>
              <a:buChar char="•"/>
              <a:tabLst/>
            </a:pPr>
            <a:r>
              <a:rPr lang="es-ES" kern="1200">
                <a:ea typeface="+mn-ea"/>
                <a:sym typeface="Arial"/>
              </a:rPr>
              <a:t>Ámbito de control manejable </a:t>
            </a:r>
          </a:p>
          <a:p>
            <a:pPr marL="381000" lvl="1" indent="-381000" fontAlgn="auto">
              <a:spcBef>
                <a:spcPct val="100000"/>
              </a:spcBef>
              <a:buSzPct val="99000"/>
              <a:buFont typeface="Arial"/>
              <a:buChar char="•"/>
              <a:tabLst/>
            </a:pPr>
            <a:r>
              <a:rPr lang="es-ES" kern="1200">
                <a:ea typeface="+mn-ea"/>
                <a:sym typeface="Arial"/>
              </a:rPr>
              <a:t>Instalaciones y ubicaciones del incidente </a:t>
            </a:r>
          </a:p>
          <a:p>
            <a:pPr marL="381000" lvl="1" indent="-381000" fontAlgn="auto">
              <a:spcBef>
                <a:spcPct val="100000"/>
              </a:spcBef>
              <a:buSzPct val="99000"/>
              <a:buFont typeface="Arial"/>
              <a:buChar char="•"/>
              <a:tabLst/>
            </a:pPr>
            <a:r>
              <a:rPr lang="es-ES" kern="1200">
                <a:ea typeface="+mn-ea"/>
                <a:sym typeface="Arial"/>
              </a:rPr>
              <a:t>Gestión integral de recursos </a:t>
            </a:r>
          </a:p>
          <a:p>
            <a:pPr marL="381000" lvl="1" indent="-381000" fontAlgn="auto">
              <a:spcBef>
                <a:spcPct val="100000"/>
              </a:spcBef>
              <a:buSzPct val="99000"/>
              <a:buFont typeface="Arial"/>
              <a:buChar char="•"/>
              <a:tabLst/>
            </a:pPr>
            <a:r>
              <a:rPr lang="es-ES" kern="1200">
                <a:ea typeface="+mn-ea"/>
                <a:sym typeface="Arial"/>
              </a:rPr>
              <a:t>Comunicaciones integradas </a:t>
            </a:r>
          </a:p>
          <a:p>
            <a:pPr marL="381000" lvl="1" indent="-381000" fontAlgn="auto">
              <a:spcBef>
                <a:spcPct val="100000"/>
              </a:spcBef>
              <a:buSzPct val="99000"/>
              <a:buFont typeface="Arial"/>
              <a:buChar char="•"/>
              <a:tabLst/>
            </a:pPr>
            <a:r>
              <a:rPr lang="es-ES" kern="1200">
                <a:ea typeface="+mn-ea"/>
                <a:sym typeface="Arial"/>
              </a:rPr>
              <a:t>Establecimiento y transferencia del mando </a:t>
            </a:r>
          </a:p>
          <a:p>
            <a:pPr marL="381000" lvl="1" indent="-381000" fontAlgn="auto">
              <a:spcBef>
                <a:spcPct val="100000"/>
              </a:spcBef>
              <a:buSzPct val="99000"/>
              <a:buFont typeface="Arial"/>
              <a:buChar char="•"/>
              <a:tabLst/>
            </a:pPr>
            <a:r>
              <a:rPr lang="es-ES" kern="1200">
                <a:ea typeface="+mn-ea"/>
                <a:sym typeface="Arial"/>
              </a:rPr>
              <a:t>Comando Unificado </a:t>
            </a:r>
          </a:p>
          <a:p>
            <a:pPr marL="381000" lvl="1" indent="-381000" fontAlgn="auto">
              <a:spcBef>
                <a:spcPct val="100000"/>
              </a:spcBef>
              <a:buSzPct val="99000"/>
              <a:buFont typeface="Arial"/>
              <a:buChar char="•"/>
              <a:tabLst/>
            </a:pPr>
            <a:r>
              <a:rPr lang="es-ES" kern="1200">
                <a:ea typeface="+mn-ea"/>
                <a:sym typeface="Arial"/>
              </a:rPr>
              <a:t>Cadena jerárquica y unidad de mando </a:t>
            </a:r>
          </a:p>
          <a:p>
            <a:pPr marL="381000" lvl="1" indent="-381000" fontAlgn="auto">
              <a:spcBef>
                <a:spcPct val="100000"/>
              </a:spcBef>
              <a:buSzPct val="99000"/>
              <a:buFont typeface="Arial"/>
              <a:buChar char="•"/>
              <a:tabLst/>
            </a:pPr>
            <a:r>
              <a:rPr lang="es-ES" kern="1200">
                <a:ea typeface="+mn-ea"/>
                <a:sym typeface="Arial"/>
              </a:rPr>
              <a:t>Rendición de cuentas </a:t>
            </a:r>
          </a:p>
          <a:p>
            <a:pPr marL="381000" lvl="1" indent="-381000" fontAlgn="auto">
              <a:spcBef>
                <a:spcPct val="100000"/>
              </a:spcBef>
              <a:buSzPct val="99000"/>
              <a:buFont typeface="Arial"/>
              <a:buChar char="•"/>
              <a:tabLst/>
            </a:pPr>
            <a:r>
              <a:rPr lang="es-ES" kern="1200">
                <a:ea typeface="+mn-ea"/>
                <a:sym typeface="Arial"/>
              </a:rPr>
              <a:t>Despacho/Despliegue </a:t>
            </a:r>
          </a:p>
          <a:p>
            <a:pPr marL="381000" lvl="1" indent="-381000" fontAlgn="auto">
              <a:spcBef>
                <a:spcPct val="100000"/>
              </a:spcBef>
              <a:buSzPct val="99000"/>
              <a:buFont typeface="Arial"/>
              <a:buChar char="•"/>
              <a:tabLst/>
            </a:pPr>
            <a:r>
              <a:rPr lang="es-ES" kern="1200">
                <a:ea typeface="+mn-ea"/>
                <a:sym typeface="Arial"/>
              </a:rPr>
              <a:t>Manejo de información e inteligencia </a:t>
            </a:r>
          </a:p>
          <a:p>
            <a:pPr>
              <a:spcBef>
                <a:spcPct val="100000"/>
              </a:spcBef>
              <a:buSzPct val="99000"/>
            </a:pPr>
            <a:r>
              <a:rPr lang="es-ES" kern="1200">
                <a:sym typeface="Arial"/>
              </a:rPr>
              <a:t>La próxima unidad proporcionará un panorama de las áreas funcionales del ICS y presentar los roles del Comandante del Incidente y el Estado Mayor. </a:t>
            </a:r>
            <a:endParaRPr lang="en-US"/>
          </a:p>
        </p:txBody>
      </p:sp>
      <p:sp>
        <p:nvSpPr>
          <p:cNvPr id="6" name="Slide Number Placeholder 5">
            <a:extLst>
              <a:ext uri="{FF2B5EF4-FFF2-40B4-BE49-F238E27FC236}">
                <a16:creationId xmlns:a16="http://schemas.microsoft.com/office/drawing/2014/main" id="{346DB647-ACFE-4DFC-9676-D9BD1F72F475}"/>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21</a:t>
            </a:fld>
            <a:endParaRPr lang="en-US"/>
          </a:p>
        </p:txBody>
      </p:sp>
    </p:spTree>
    <p:extLst>
      <p:ext uri="{BB962C8B-B14F-4D97-AF65-F5344CB8AC3E}">
        <p14:creationId xmlns:p14="http://schemas.microsoft.com/office/powerpoint/2010/main" val="139637801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Características de gestión del NIMS: Resumen</a:t>
            </a:r>
            <a:endParaRPr lang="en-US"/>
          </a:p>
        </p:txBody>
      </p:sp>
      <p:sp>
        <p:nvSpPr>
          <p:cNvPr id="3" name="Content Placeholder 2">
            <a:extLst>
              <a:ext uri="{FF2B5EF4-FFF2-40B4-BE49-F238E27FC236}">
                <a16:creationId xmlns:a16="http://schemas.microsoft.com/office/drawing/2014/main" id="{48ED6184-3AB4-41E2-8BE4-9A637E19C5A7}"/>
              </a:ext>
            </a:extLst>
          </p:cNvPr>
          <p:cNvSpPr>
            <a:spLocks noGrp="1"/>
          </p:cNvSpPr>
          <p:nvPr>
            <p:ph idx="1"/>
          </p:nvPr>
        </p:nvSpPr>
        <p:spPr/>
        <p:txBody>
          <a:bodyPr>
            <a:normAutofit fontScale="32500" lnSpcReduction="20000"/>
          </a:bodyPr>
          <a:lstStyle/>
          <a:p>
            <a:pPr fontAlgn="auto">
              <a:spcBef>
                <a:spcPct val="100000"/>
              </a:spcBef>
              <a:buSzPct val="99000"/>
              <a:tabLst/>
            </a:pPr>
            <a:r>
              <a:rPr lang="es-ES" kern="1200">
                <a:sym typeface="Arial"/>
              </a:rPr>
              <a:t>El Sistema de Comando de Incidentes (ICS) se basa en las siguientes 14 características probadas de gestión del NIMS, cada una de las cuales contribuyen a la fortaleza y eficacia del sistema general: </a:t>
            </a:r>
          </a:p>
          <a:p>
            <a:pPr marL="381000" lvl="1" indent="-381000" fontAlgn="auto">
              <a:spcBef>
                <a:spcPct val="100000"/>
              </a:spcBef>
              <a:buSzPct val="99000"/>
              <a:buFont typeface="Arial"/>
              <a:buChar char="•"/>
              <a:tabLst/>
            </a:pPr>
            <a:r>
              <a:rPr lang="es-ES" kern="1200">
                <a:ea typeface="+mn-ea"/>
                <a:sym typeface="Arial"/>
              </a:rPr>
              <a:t>Terminología común</a:t>
            </a:r>
          </a:p>
          <a:p>
            <a:pPr marL="381000" lvl="1" indent="-381000" fontAlgn="auto">
              <a:spcBef>
                <a:spcPct val="100000"/>
              </a:spcBef>
              <a:buSzPct val="99000"/>
              <a:buFont typeface="Arial"/>
              <a:buChar char="•"/>
              <a:tabLst/>
            </a:pPr>
            <a:r>
              <a:rPr lang="es-ES" kern="1200">
                <a:ea typeface="+mn-ea"/>
                <a:sym typeface="Arial"/>
              </a:rPr>
              <a:t>Organización modular</a:t>
            </a:r>
          </a:p>
          <a:p>
            <a:pPr marL="381000" lvl="1" indent="-381000" fontAlgn="auto">
              <a:spcBef>
                <a:spcPct val="100000"/>
              </a:spcBef>
              <a:buSzPct val="99000"/>
              <a:buFont typeface="Arial"/>
              <a:buChar char="•"/>
              <a:tabLst/>
            </a:pPr>
            <a:r>
              <a:rPr lang="es-ES" kern="1200">
                <a:ea typeface="+mn-ea"/>
                <a:sym typeface="Arial"/>
              </a:rPr>
              <a:t>Manejo por objetivos </a:t>
            </a:r>
          </a:p>
          <a:p>
            <a:pPr marL="381000" lvl="1" indent="-381000" fontAlgn="auto">
              <a:spcBef>
                <a:spcPct val="100000"/>
              </a:spcBef>
              <a:buSzPct val="99000"/>
              <a:buFont typeface="Arial"/>
              <a:buChar char="•"/>
              <a:tabLst/>
            </a:pPr>
            <a:r>
              <a:rPr lang="es-ES" kern="1200">
                <a:ea typeface="+mn-ea"/>
                <a:sym typeface="Arial"/>
              </a:rPr>
              <a:t>Planificación de acciones del incidente</a:t>
            </a:r>
          </a:p>
          <a:p>
            <a:pPr marL="381000" lvl="1" indent="-381000" fontAlgn="auto">
              <a:spcBef>
                <a:spcPct val="100000"/>
              </a:spcBef>
              <a:buSzPct val="99000"/>
              <a:buFont typeface="Arial"/>
              <a:buChar char="•"/>
              <a:tabLst/>
            </a:pPr>
            <a:r>
              <a:rPr lang="es-ES" kern="1200">
                <a:ea typeface="+mn-ea"/>
                <a:sym typeface="Arial"/>
              </a:rPr>
              <a:t>Ámbito de control manejable</a:t>
            </a:r>
          </a:p>
          <a:p>
            <a:pPr marL="381000" lvl="1" indent="-381000" fontAlgn="auto">
              <a:spcBef>
                <a:spcPct val="100000"/>
              </a:spcBef>
              <a:buSzPct val="99000"/>
              <a:buFont typeface="Arial"/>
              <a:buChar char="•"/>
              <a:tabLst/>
            </a:pPr>
            <a:r>
              <a:rPr lang="es-ES" kern="1200">
                <a:ea typeface="+mn-ea"/>
                <a:sym typeface="Arial"/>
              </a:rPr>
              <a:t>Instalaciones y ubicaciones del incidente</a:t>
            </a:r>
          </a:p>
          <a:p>
            <a:pPr marL="381000" lvl="1" indent="-381000" fontAlgn="auto">
              <a:spcBef>
                <a:spcPct val="100000"/>
              </a:spcBef>
              <a:buSzPct val="99000"/>
              <a:buFont typeface="Arial"/>
              <a:buChar char="•"/>
              <a:tabLst/>
            </a:pPr>
            <a:r>
              <a:rPr lang="es-ES" kern="1200">
                <a:ea typeface="+mn-ea"/>
                <a:sym typeface="Arial"/>
              </a:rPr>
              <a:t>Gestión integral de recursos </a:t>
            </a:r>
          </a:p>
          <a:p>
            <a:pPr marL="381000" lvl="1" indent="-381000" fontAlgn="auto">
              <a:spcBef>
                <a:spcPct val="100000"/>
              </a:spcBef>
              <a:buSzPct val="99000"/>
              <a:buFont typeface="Arial"/>
              <a:buChar char="•"/>
              <a:tabLst/>
            </a:pPr>
            <a:r>
              <a:rPr lang="es-ES" kern="1200">
                <a:ea typeface="+mn-ea"/>
                <a:sym typeface="Arial"/>
              </a:rPr>
              <a:t>Comunicaciones integradas</a:t>
            </a:r>
          </a:p>
          <a:p>
            <a:pPr marL="381000" lvl="1" indent="-381000" fontAlgn="auto">
              <a:spcBef>
                <a:spcPct val="100000"/>
              </a:spcBef>
              <a:buSzPct val="99000"/>
              <a:buFont typeface="Arial"/>
              <a:buChar char="•"/>
              <a:tabLst/>
            </a:pPr>
            <a:r>
              <a:rPr lang="es-ES" kern="1200">
                <a:ea typeface="+mn-ea"/>
                <a:sym typeface="Arial"/>
              </a:rPr>
              <a:t>Establecimiento y transferencia del mando</a:t>
            </a:r>
          </a:p>
          <a:p>
            <a:pPr marL="381000" lvl="1" indent="-381000" fontAlgn="auto">
              <a:spcBef>
                <a:spcPct val="100000"/>
              </a:spcBef>
              <a:buSzPct val="99000"/>
              <a:buFont typeface="Arial"/>
              <a:buChar char="•"/>
              <a:tabLst/>
            </a:pPr>
            <a:r>
              <a:rPr lang="es-ES" kern="1200">
                <a:ea typeface="+mn-ea"/>
                <a:sym typeface="Arial"/>
              </a:rPr>
              <a:t>Comando Unificado</a:t>
            </a:r>
          </a:p>
          <a:p>
            <a:pPr marL="381000" lvl="1" indent="-381000" fontAlgn="auto">
              <a:spcBef>
                <a:spcPct val="100000"/>
              </a:spcBef>
              <a:buSzPct val="99000"/>
              <a:buFont typeface="Arial"/>
              <a:buChar char="•"/>
              <a:tabLst/>
            </a:pPr>
            <a:r>
              <a:rPr lang="es-ES" kern="1200">
                <a:ea typeface="+mn-ea"/>
                <a:sym typeface="Arial"/>
              </a:rPr>
              <a:t>Cadena jerárquica y unidad de mando</a:t>
            </a:r>
          </a:p>
          <a:p>
            <a:pPr marL="381000" lvl="1" indent="-381000" fontAlgn="auto">
              <a:spcBef>
                <a:spcPct val="100000"/>
              </a:spcBef>
              <a:buSzPct val="99000"/>
              <a:buFont typeface="Arial"/>
              <a:buChar char="•"/>
              <a:tabLst/>
            </a:pPr>
            <a:r>
              <a:rPr lang="es-ES" kern="1200">
                <a:ea typeface="+mn-ea"/>
                <a:sym typeface="Arial"/>
              </a:rPr>
              <a:t>Rendición de cuentas</a:t>
            </a:r>
          </a:p>
          <a:p>
            <a:pPr marL="381000" lvl="1" indent="-381000" fontAlgn="auto">
              <a:spcBef>
                <a:spcPct val="100000"/>
              </a:spcBef>
              <a:buSzPct val="99000"/>
              <a:buFont typeface="Arial"/>
              <a:buChar char="•"/>
              <a:tabLst/>
            </a:pPr>
            <a:r>
              <a:rPr lang="es-ES" kern="1200">
                <a:ea typeface="+mn-ea"/>
                <a:sym typeface="Arial"/>
              </a:rPr>
              <a:t>Despacho/Despliegue</a:t>
            </a:r>
          </a:p>
          <a:p>
            <a:pPr marL="381000" lvl="1" indent="-381000" fontAlgn="auto">
              <a:spcBef>
                <a:spcPct val="100000"/>
              </a:spcBef>
              <a:buSzPct val="99000"/>
              <a:buFont typeface="Arial"/>
              <a:buChar char="•"/>
              <a:tabLst/>
            </a:pPr>
            <a:r>
              <a:rPr lang="es-ES" kern="1200">
                <a:ea typeface="+mn-ea"/>
                <a:sym typeface="Arial"/>
              </a:rPr>
              <a:t>Manejo de información e inteligencia</a:t>
            </a:r>
          </a:p>
          <a:p>
            <a:pPr>
              <a:spcBef>
                <a:spcPct val="100000"/>
              </a:spcBef>
              <a:buSzPct val="99000"/>
            </a:pPr>
            <a:r>
              <a:rPr lang="es-ES" kern="1200">
                <a:sym typeface="Arial"/>
              </a:rPr>
              <a:t>Examinaremos estas características con más detalle en las pantallas a continuación. </a:t>
            </a:r>
            <a:endParaRPr lang="en-US"/>
          </a:p>
        </p:txBody>
      </p:sp>
      <p:sp>
        <p:nvSpPr>
          <p:cNvPr id="6" name="Slide Number Placeholder 5">
            <a:extLst>
              <a:ext uri="{FF2B5EF4-FFF2-40B4-BE49-F238E27FC236}">
                <a16:creationId xmlns:a16="http://schemas.microsoft.com/office/drawing/2014/main" id="{395F3391-DBF4-43D4-8059-092341DC6DF3}"/>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3</a:t>
            </a:fld>
            <a:endParaRPr lang="en-US"/>
          </a:p>
        </p:txBody>
      </p:sp>
    </p:spTree>
    <p:extLst>
      <p:ext uri="{BB962C8B-B14F-4D97-AF65-F5344CB8AC3E}">
        <p14:creationId xmlns:p14="http://schemas.microsoft.com/office/powerpoint/2010/main" val="289808275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Terminología común</a:t>
            </a:r>
          </a:p>
        </p:txBody>
      </p:sp>
      <p:sp>
        <p:nvSpPr>
          <p:cNvPr id="3" name="Content Placeholder 2">
            <a:extLst>
              <a:ext uri="{FF2B5EF4-FFF2-40B4-BE49-F238E27FC236}">
                <a16:creationId xmlns:a16="http://schemas.microsoft.com/office/drawing/2014/main" id="{BB66806B-60B1-48AF-9786-478E07382A81}"/>
              </a:ext>
            </a:extLst>
          </p:cNvPr>
          <p:cNvSpPr>
            <a:spLocks noGrp="1"/>
          </p:cNvSpPr>
          <p:nvPr>
            <p:ph sz="quarter" idx="13"/>
          </p:nvPr>
        </p:nvSpPr>
        <p:spPr/>
        <p:txBody>
          <a:bodyPr>
            <a:normAutofit fontScale="40000" lnSpcReduction="20000"/>
          </a:bodyPr>
          <a:lstStyle/>
          <a:p>
            <a:pPr fontAlgn="auto">
              <a:spcBef>
                <a:spcPct val="100000"/>
              </a:spcBef>
              <a:buSzPct val="99000"/>
              <a:tabLst/>
            </a:pPr>
            <a:r>
              <a:rPr lang="es-ES" kern="1200">
                <a:sym typeface="Arial"/>
              </a:rPr>
              <a:t>El Sistema de Comando de Incidentes (ICS) establece terminología común que permite que diversas organizaciones de manejo y apoyo de incidentes trabajen juntas en una variedad amplia de funciones de emergencia y escenarios de riesgo. Esta terminología común abarca lo siguiente: </a:t>
            </a:r>
          </a:p>
          <a:p>
            <a:pPr marL="381000" lvl="1" indent="-381000" fontAlgn="auto">
              <a:spcBef>
                <a:spcPct val="100000"/>
              </a:spcBef>
              <a:buSzPct val="99000"/>
              <a:buFont typeface="Arial"/>
              <a:buChar char="•"/>
              <a:tabLst/>
            </a:pPr>
            <a:r>
              <a:rPr lang="es-ES" b="1" kern="1200">
                <a:ea typeface="+mn-ea"/>
                <a:sym typeface="Arial"/>
              </a:rPr>
              <a:t>Funciones organizacionales:</a:t>
            </a:r>
            <a:r>
              <a:rPr lang="es-ES" kern="1200">
                <a:ea typeface="+mn-ea"/>
                <a:sym typeface="Arial"/>
              </a:rPr>
              <a:t> Funciones mayores y unidades funcionales con responsabilidades en el manejo de incidentes son nombradas y definidas. Permanecen estándares y coherentes.</a:t>
            </a:r>
          </a:p>
          <a:p>
            <a:pPr marL="381000" lvl="1" indent="-381000" fontAlgn="auto">
              <a:spcBef>
                <a:spcPct val="100000"/>
              </a:spcBef>
              <a:buSzPct val="99000"/>
              <a:buFont typeface="Arial"/>
              <a:buChar char="•"/>
              <a:tabLst/>
            </a:pPr>
            <a:r>
              <a:rPr lang="es-ES" b="1" kern="1200">
                <a:ea typeface="+mn-ea"/>
                <a:sym typeface="Arial"/>
              </a:rPr>
              <a:t>Descripciones de recursos:</a:t>
            </a:r>
            <a:r>
              <a:rPr lang="es-ES" kern="1200">
                <a:ea typeface="+mn-ea"/>
                <a:sym typeface="Arial"/>
              </a:rPr>
              <a:t> Recursos importantes – incluyendo el personal, equipos, grupos e instalaciones – reciben nombres comunes y “se tipifican” según sus capacidades.</a:t>
            </a:r>
          </a:p>
          <a:p>
            <a:pPr marL="381000" lvl="1" indent="-381000" fontAlgn="auto">
              <a:spcBef>
                <a:spcPct val="100000"/>
              </a:spcBef>
              <a:buSzPct val="99000"/>
              <a:buFont typeface="Arial"/>
              <a:buChar char="•"/>
              <a:tabLst/>
            </a:pPr>
            <a:r>
              <a:rPr lang="es-ES" b="1" kern="1200">
                <a:ea typeface="+mn-ea"/>
                <a:sym typeface="Arial"/>
              </a:rPr>
              <a:t>Instalaciones de incidentes:</a:t>
            </a:r>
            <a:r>
              <a:rPr lang="es-ES" kern="1200">
                <a:ea typeface="+mn-ea"/>
                <a:sym typeface="Arial"/>
              </a:rPr>
              <a:t> Se usa una terminología común para designar las instalaciones cerca del área del incidente.</a:t>
            </a:r>
          </a:p>
          <a:p>
            <a:pPr fontAlgn="auto">
              <a:spcBef>
                <a:spcPct val="100000"/>
              </a:spcBef>
              <a:buSzPct val="99000"/>
              <a:tabLst/>
            </a:pPr>
            <a:r>
              <a:rPr lang="es-ES" kern="1200">
                <a:sym typeface="Arial"/>
              </a:rPr>
              <a:t>Durante un incidente:</a:t>
            </a:r>
          </a:p>
          <a:p>
            <a:pPr marL="381000" lvl="1" indent="-381000" fontAlgn="auto">
              <a:spcBef>
                <a:spcPct val="100000"/>
              </a:spcBef>
              <a:buSzPct val="99000"/>
              <a:buFont typeface="Arial"/>
              <a:buChar char="•"/>
              <a:tabLst/>
            </a:pPr>
            <a:r>
              <a:rPr lang="es-ES" kern="1200">
                <a:ea typeface="+mn-ea"/>
                <a:sym typeface="Arial"/>
              </a:rPr>
              <a:t>Las comunicaciones deberían utilizar términos comunes. </a:t>
            </a:r>
          </a:p>
          <a:p>
            <a:pPr marL="381000" lvl="1" indent="-381000" fontAlgn="auto">
              <a:spcBef>
                <a:spcPct val="100000"/>
              </a:spcBef>
              <a:buSzPct val="99000"/>
              <a:buFont typeface="Arial"/>
              <a:buChar char="•"/>
              <a:tabLst/>
            </a:pPr>
            <a:r>
              <a:rPr lang="es-ES" kern="1200">
                <a:ea typeface="+mn-ea"/>
                <a:sym typeface="Arial"/>
              </a:rPr>
              <a:t>Las organizaciones deberían evitar códigos de radio, códigos específicos de agencias, acrónimos o jerga. El uso de estos tipos de códigos podría ocasionar confusión o posiblemente comprometer la seguridad de vidas debido a un malentendido o mala interpretación. </a:t>
            </a:r>
          </a:p>
          <a:p>
            <a:pPr>
              <a:spcBef>
                <a:spcPct val="100000"/>
              </a:spcBef>
              <a:buSzPct val="99000"/>
            </a:pPr>
            <a:r>
              <a:rPr lang="es-ES" kern="1200">
                <a:sym typeface="Arial"/>
              </a:rPr>
              <a:t>La meta es promover la comprensión entre todas las partes involucradas en el manejo de un incidente. </a:t>
            </a:r>
            <a:endParaRPr lang="en-US"/>
          </a:p>
        </p:txBody>
      </p:sp>
      <p:pic>
        <p:nvPicPr>
          <p:cNvPr id="8" name="Content Placeholder 7" descr="The phrase “10-Code” in a red circle with a line through it.">
            <a:extLst>
              <a:ext uri="{FF2B5EF4-FFF2-40B4-BE49-F238E27FC236}">
                <a16:creationId xmlns:a16="http://schemas.microsoft.com/office/drawing/2014/main" id="{6F1DD872-B981-4723-9E35-00A6BC1920C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889750" y="2774950"/>
            <a:ext cx="1308100" cy="1308100"/>
          </a:xfrm>
          <a:prstGeom prst="rect">
            <a:avLst/>
          </a:prstGeom>
        </p:spPr>
      </p:pic>
      <p:sp>
        <p:nvSpPr>
          <p:cNvPr id="9" name="Slide Number Placeholder 8">
            <a:extLst>
              <a:ext uri="{FF2B5EF4-FFF2-40B4-BE49-F238E27FC236}">
                <a16:creationId xmlns:a16="http://schemas.microsoft.com/office/drawing/2014/main" id="{B36BE9BA-AAD1-4D99-86D4-24F7DF291CB2}"/>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4</a:t>
            </a:fld>
            <a:endParaRPr lang="en-US"/>
          </a:p>
        </p:txBody>
      </p:sp>
    </p:spTree>
    <p:extLst>
      <p:ext uri="{BB962C8B-B14F-4D97-AF65-F5344CB8AC3E}">
        <p14:creationId xmlns:p14="http://schemas.microsoft.com/office/powerpoint/2010/main" val="142443466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Discusión de terminología común</a:t>
            </a:r>
          </a:p>
        </p:txBody>
      </p:sp>
      <p:sp>
        <p:nvSpPr>
          <p:cNvPr id="9" name="Slide Number Placeholder 8">
            <a:extLst>
              <a:ext uri="{FF2B5EF4-FFF2-40B4-BE49-F238E27FC236}">
                <a16:creationId xmlns:a16="http://schemas.microsoft.com/office/drawing/2014/main" id="{C7D62A8A-54C5-4039-8A03-5EBBBD98D345}"/>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5</a:t>
            </a:fld>
            <a:endParaRPr lang="en-US"/>
          </a:p>
        </p:txBody>
      </p:sp>
      <p:sp>
        <p:nvSpPr>
          <p:cNvPr id="3" name="Content Placeholder 2">
            <a:extLst>
              <a:ext uri="{FF2B5EF4-FFF2-40B4-BE49-F238E27FC236}">
                <a16:creationId xmlns:a16="http://schemas.microsoft.com/office/drawing/2014/main" id="{E6D2B961-63A3-41E5-A1D9-A411809C11AF}"/>
              </a:ext>
            </a:extLst>
          </p:cNvPr>
          <p:cNvSpPr>
            <a:spLocks noGrp="1"/>
          </p:cNvSpPr>
          <p:nvPr>
            <p:ph sz="quarter" idx="13"/>
          </p:nvPr>
        </p:nvSpPr>
        <p:spPr/>
        <p:txBody>
          <a:bodyPr>
            <a:normAutofit fontScale="92500" lnSpcReduction="10000"/>
          </a:bodyPr>
          <a:lstStyle/>
          <a:p>
            <a:pPr fontAlgn="auto">
              <a:spcBef>
                <a:spcPct val="100000"/>
              </a:spcBef>
              <a:spcAft>
                <a:spcPts val="0"/>
              </a:spcAft>
              <a:buSzPct val="99000"/>
              <a:tabLst/>
            </a:pPr>
            <a:r>
              <a:rPr lang="es-ES" sz="4500" kern="1200" dirty="0">
                <a:sym typeface="Arial"/>
              </a:rPr>
              <a:t>Aún si se utilizan códigos diariamente, ¿por qué se debería utilizar terminología común durante la respuesta a un incidente? </a:t>
            </a:r>
          </a:p>
        </p:txBody>
      </p:sp>
      <p:pic>
        <p:nvPicPr>
          <p:cNvPr id="8" name="Content Placeholder 7" descr="Discussion Question Icon">
            <a:extLst>
              <a:ext uri="{FF2B5EF4-FFF2-40B4-BE49-F238E27FC236}">
                <a16:creationId xmlns:a16="http://schemas.microsoft.com/office/drawing/2014/main" id="{DF67C7B6-0A49-48FD-A429-0A68A64B4D2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386615" y="3162263"/>
            <a:ext cx="314369" cy="533474"/>
          </a:xfrm>
          <a:prstGeom prst="rect">
            <a:avLst/>
          </a:prstGeom>
        </p:spPr>
      </p:pic>
    </p:spTree>
    <p:extLst>
      <p:ext uri="{BB962C8B-B14F-4D97-AF65-F5344CB8AC3E}">
        <p14:creationId xmlns:p14="http://schemas.microsoft.com/office/powerpoint/2010/main" val="328779236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Organización modular</a:t>
            </a:r>
          </a:p>
        </p:txBody>
      </p:sp>
      <p:sp>
        <p:nvSpPr>
          <p:cNvPr id="3" name="Content Placeholder 2">
            <a:extLst>
              <a:ext uri="{FF2B5EF4-FFF2-40B4-BE49-F238E27FC236}">
                <a16:creationId xmlns:a16="http://schemas.microsoft.com/office/drawing/2014/main" id="{20A90BED-39A7-4A01-BE7D-DE3C1A9AF6FD}"/>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s-ES" kern="1200">
                <a:sym typeface="Arial"/>
              </a:rPr>
              <a:t>La estructura organizacional del Sistema de Comando de Incidentes (ICS) se desarrolla de manera modular según el tamaño y complejidad del incidente. </a:t>
            </a:r>
          </a:p>
          <a:p>
            <a:pPr marL="381000" lvl="1" indent="-381000" fontAlgn="auto">
              <a:spcBef>
                <a:spcPct val="100000"/>
              </a:spcBef>
              <a:spcAft>
                <a:spcPts val="0"/>
              </a:spcAft>
              <a:buSzPct val="99000"/>
              <a:buFont typeface="Arial"/>
              <a:buChar char="•"/>
              <a:tabLst/>
            </a:pPr>
            <a:r>
              <a:rPr lang="es-ES" kern="1200">
                <a:ea typeface="+mn-ea"/>
                <a:sym typeface="Arial"/>
              </a:rPr>
              <a:t>El Comandante del Incidente es responsable de establecer y expandir la organización modular del ICS. </a:t>
            </a:r>
          </a:p>
          <a:p>
            <a:pPr marL="381000" lvl="1" indent="-381000" fontAlgn="auto">
              <a:spcBef>
                <a:spcPct val="100000"/>
              </a:spcBef>
              <a:spcAft>
                <a:spcPts val="0"/>
              </a:spcAft>
              <a:buSzPct val="99000"/>
              <a:buFont typeface="Arial"/>
              <a:buChar char="•"/>
              <a:tabLst/>
            </a:pPr>
            <a:r>
              <a:rPr lang="es-ES" kern="1200">
                <a:ea typeface="+mn-ea"/>
                <a:sym typeface="Arial"/>
              </a:rPr>
              <a:t>A medida que el incidente aumenta de complejidad, la organización del ICS podrá expandirse mientras se delegan las responsabilidades funcionales.</a:t>
            </a:r>
            <a:endParaRPr lang="en-US"/>
          </a:p>
        </p:txBody>
      </p:sp>
      <p:pic>
        <p:nvPicPr>
          <p:cNvPr id="8" name="Content Placeholder 7" descr="2 level blank organization chart with an arrow pointing to same image with a third level">
            <a:extLst>
              <a:ext uri="{FF2B5EF4-FFF2-40B4-BE49-F238E27FC236}">
                <a16:creationId xmlns:a16="http://schemas.microsoft.com/office/drawing/2014/main" id="{89A9655C-EAE4-40B8-B311-CCD836D601B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828" y="2176619"/>
            <a:ext cx="2857143" cy="2514286"/>
          </a:xfrm>
          <a:prstGeom prst="rect">
            <a:avLst/>
          </a:prstGeom>
        </p:spPr>
      </p:pic>
      <p:sp>
        <p:nvSpPr>
          <p:cNvPr id="9" name="Slide Number Placeholder 8">
            <a:extLst>
              <a:ext uri="{FF2B5EF4-FFF2-40B4-BE49-F238E27FC236}">
                <a16:creationId xmlns:a16="http://schemas.microsoft.com/office/drawing/2014/main" id="{DF3BE98F-9680-4AAE-BDF1-10FBC113BA2F}"/>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6</a:t>
            </a:fld>
            <a:endParaRPr lang="en-US"/>
          </a:p>
        </p:txBody>
      </p:sp>
    </p:spTree>
    <p:extLst>
      <p:ext uri="{BB962C8B-B14F-4D97-AF65-F5344CB8AC3E}">
        <p14:creationId xmlns:p14="http://schemas.microsoft.com/office/powerpoint/2010/main" val="6865528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Manejo por objetivos</a:t>
            </a:r>
          </a:p>
        </p:txBody>
      </p:sp>
      <p:sp>
        <p:nvSpPr>
          <p:cNvPr id="3" name="Content Placeholder 2">
            <a:extLst>
              <a:ext uri="{FF2B5EF4-FFF2-40B4-BE49-F238E27FC236}">
                <a16:creationId xmlns:a16="http://schemas.microsoft.com/office/drawing/2014/main" id="{926564BE-5FF5-4AEE-8FDE-67A13803B9B3}"/>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El Comandante del Incidente o el Comando Unificado (el cual se describirá después), establece los objetivos del incidente que impulsan las operaciones del incidente.</a:t>
            </a:r>
          </a:p>
          <a:p>
            <a:pPr fontAlgn="auto">
              <a:spcBef>
                <a:spcPct val="100000"/>
              </a:spcBef>
              <a:spcAft>
                <a:spcPts val="0"/>
              </a:spcAft>
              <a:buSzPct val="99000"/>
              <a:tabLst/>
            </a:pPr>
            <a:r>
              <a:rPr lang="es-ES" kern="1200">
                <a:sym typeface="Arial"/>
              </a:rPr>
              <a:t>El manejo por objetivos incluye lo siguiente: </a:t>
            </a:r>
          </a:p>
          <a:p>
            <a:pPr marL="381000" lvl="1" indent="-381000" fontAlgn="auto">
              <a:spcBef>
                <a:spcPct val="100000"/>
              </a:spcBef>
              <a:spcAft>
                <a:spcPts val="0"/>
              </a:spcAft>
              <a:buSzPct val="99000"/>
              <a:buFont typeface="Arial"/>
              <a:buChar char="•"/>
              <a:tabLst/>
            </a:pPr>
            <a:r>
              <a:rPr lang="es-ES" kern="1200">
                <a:ea typeface="+mn-ea"/>
                <a:sym typeface="Arial"/>
              </a:rPr>
              <a:t>Establecer objetivos específicos y mensurables para el incidente. </a:t>
            </a:r>
          </a:p>
          <a:p>
            <a:pPr marL="381000" lvl="1" indent="-381000" fontAlgn="auto">
              <a:spcBef>
                <a:spcPct val="100000"/>
              </a:spcBef>
              <a:spcAft>
                <a:spcPts val="0"/>
              </a:spcAft>
              <a:buSzPct val="99000"/>
              <a:buFont typeface="Arial"/>
              <a:buChar char="•"/>
              <a:tabLst/>
            </a:pPr>
            <a:r>
              <a:rPr lang="es-ES" kern="1200">
                <a:ea typeface="+mn-ea"/>
                <a:sym typeface="Arial"/>
              </a:rPr>
              <a:t>Identificar estrategias, tácticas, tareas y actividades para lograr los objetivos.</a:t>
            </a:r>
          </a:p>
          <a:p>
            <a:pPr marL="381000" lvl="1" indent="-381000" fontAlgn="auto">
              <a:spcBef>
                <a:spcPct val="100000"/>
              </a:spcBef>
              <a:spcAft>
                <a:spcPts val="0"/>
              </a:spcAft>
              <a:buSzPct val="99000"/>
              <a:buFont typeface="Arial"/>
              <a:buChar char="•"/>
              <a:tabLst/>
            </a:pPr>
            <a:r>
              <a:rPr lang="es-ES" kern="1200">
                <a:ea typeface="+mn-ea"/>
                <a:sym typeface="Arial"/>
              </a:rPr>
              <a:t>Desarrollar y expedir asignaciones, planes, procedimientos y protocolos para lograr tareas identificadas. </a:t>
            </a:r>
          </a:p>
          <a:p>
            <a:pPr marL="381000" lvl="1" indent="-381000" fontAlgn="auto">
              <a:spcBef>
                <a:spcPct val="100000"/>
              </a:spcBef>
              <a:spcAft>
                <a:spcPts val="0"/>
              </a:spcAft>
              <a:buSzPct val="99000"/>
              <a:buFont typeface="Arial"/>
              <a:buChar char="•"/>
              <a:tabLst/>
            </a:pPr>
            <a:r>
              <a:rPr lang="es-ES" kern="1200">
                <a:ea typeface="+mn-ea"/>
                <a:sym typeface="Arial"/>
              </a:rPr>
              <a:t>Documentar los resultados para los objetivos del incidente.</a:t>
            </a:r>
            <a:endParaRPr lang="en-US"/>
          </a:p>
        </p:txBody>
      </p:sp>
      <p:pic>
        <p:nvPicPr>
          <p:cNvPr id="8" name="Content Placeholder 7" descr="Hand holding a pen on paper.">
            <a:extLst>
              <a:ext uri="{FF2B5EF4-FFF2-40B4-BE49-F238E27FC236}">
                <a16:creationId xmlns:a16="http://schemas.microsoft.com/office/drawing/2014/main" id="{60C9AAD9-ADE3-46B6-9A04-7E7A8E0582B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021041"/>
            <a:ext cx="4114800" cy="2825442"/>
          </a:xfrm>
          <a:prstGeom prst="rect">
            <a:avLst/>
          </a:prstGeom>
        </p:spPr>
      </p:pic>
      <p:sp>
        <p:nvSpPr>
          <p:cNvPr id="9" name="Slide Number Placeholder 8">
            <a:extLst>
              <a:ext uri="{FF2B5EF4-FFF2-40B4-BE49-F238E27FC236}">
                <a16:creationId xmlns:a16="http://schemas.microsoft.com/office/drawing/2014/main" id="{D9758A0E-9C32-4698-ABFD-18A35E3F06F1}"/>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7</a:t>
            </a:fld>
            <a:endParaRPr lang="en-US"/>
          </a:p>
        </p:txBody>
      </p:sp>
    </p:spTree>
    <p:extLst>
      <p:ext uri="{BB962C8B-B14F-4D97-AF65-F5344CB8AC3E}">
        <p14:creationId xmlns:p14="http://schemas.microsoft.com/office/powerpoint/2010/main" val="302916541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Planificación de acciones del incidente</a:t>
            </a:r>
            <a:endParaRPr lang="en-US"/>
          </a:p>
        </p:txBody>
      </p:sp>
      <p:sp>
        <p:nvSpPr>
          <p:cNvPr id="3" name="Content Placeholder 2">
            <a:extLst>
              <a:ext uri="{FF2B5EF4-FFF2-40B4-BE49-F238E27FC236}">
                <a16:creationId xmlns:a16="http://schemas.microsoft.com/office/drawing/2014/main" id="{111C66BB-00EB-4B73-8D78-0D07632600E4}"/>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a:sym typeface="Arial"/>
              </a:rPr>
              <a:t>La planificación de las acciones de incidentes guía las actividades eficaces de manejo de incidentes. Un Plan de Acción de Incidente (IAP, por sus siglas en inglés) es una manera concisa y coherente de captar y comunicar las prioridades generales, objetivos, estrategias, tácticas y asignaciones del incidente en el contexto de actividades tanto operacionales como de apoyo. El IAP debería ser enfocado en la satisfacción de necesidades de plazos futuros (denominados períodos operacionales).</a:t>
            </a:r>
          </a:p>
          <a:p>
            <a:pPr fontAlgn="auto">
              <a:spcBef>
                <a:spcPct val="100000"/>
              </a:spcBef>
              <a:spcAft>
                <a:spcPts val="0"/>
              </a:spcAft>
              <a:buSzPct val="99000"/>
              <a:tabLst/>
            </a:pPr>
            <a:r>
              <a:rPr lang="es-ES" kern="1200">
                <a:sym typeface="Arial"/>
              </a:rPr>
              <a:t>Para ser efectivo, un IAP debería:</a:t>
            </a:r>
          </a:p>
          <a:p>
            <a:pPr marL="381000" lvl="1" indent="-381000" fontAlgn="auto">
              <a:spcBef>
                <a:spcPct val="100000"/>
              </a:spcBef>
              <a:spcAft>
                <a:spcPts val="0"/>
              </a:spcAft>
              <a:buSzPct val="99000"/>
              <a:buFont typeface="Arial"/>
              <a:buChar char="•"/>
              <a:tabLst/>
            </a:pPr>
            <a:r>
              <a:rPr lang="es-ES" kern="1200">
                <a:ea typeface="+mn-ea"/>
                <a:sym typeface="Arial"/>
              </a:rPr>
              <a:t>Cubrir un plazo específico </a:t>
            </a:r>
          </a:p>
          <a:p>
            <a:pPr marL="381000" lvl="1" indent="-381000" fontAlgn="auto">
              <a:spcBef>
                <a:spcPct val="100000"/>
              </a:spcBef>
              <a:spcAft>
                <a:spcPts val="0"/>
              </a:spcAft>
              <a:buSzPct val="99000"/>
              <a:buFont typeface="Arial"/>
              <a:buChar char="•"/>
              <a:tabLst/>
            </a:pPr>
            <a:r>
              <a:rPr lang="es-ES" kern="1200">
                <a:ea typeface="+mn-ea"/>
                <a:sym typeface="Arial"/>
              </a:rPr>
              <a:t>Ser proactivo </a:t>
            </a:r>
          </a:p>
          <a:p>
            <a:pPr marL="381000" lvl="1" indent="-381000" fontAlgn="auto">
              <a:spcBef>
                <a:spcPct val="100000"/>
              </a:spcBef>
              <a:spcAft>
                <a:spcPts val="0"/>
              </a:spcAft>
              <a:buSzPct val="99000"/>
              <a:buFont typeface="Arial"/>
              <a:buChar char="•"/>
              <a:tabLst/>
            </a:pPr>
            <a:r>
              <a:rPr lang="es-ES" kern="1200">
                <a:ea typeface="+mn-ea"/>
                <a:sym typeface="Arial"/>
              </a:rPr>
              <a:t>Especificar los objetivos del incidente </a:t>
            </a:r>
          </a:p>
          <a:p>
            <a:pPr marL="381000" lvl="1" indent="-381000" fontAlgn="auto">
              <a:spcBef>
                <a:spcPct val="100000"/>
              </a:spcBef>
              <a:spcAft>
                <a:spcPts val="0"/>
              </a:spcAft>
              <a:buSzPct val="99000"/>
              <a:buFont typeface="Arial"/>
              <a:buChar char="•"/>
              <a:tabLst/>
            </a:pPr>
            <a:r>
              <a:rPr lang="es-ES" kern="1200">
                <a:ea typeface="+mn-ea"/>
                <a:sym typeface="Arial"/>
              </a:rPr>
              <a:t>Declarar las actividades a ser realizadas </a:t>
            </a:r>
          </a:p>
          <a:p>
            <a:pPr marL="381000" lvl="1" indent="-381000" fontAlgn="auto">
              <a:spcBef>
                <a:spcPct val="100000"/>
              </a:spcBef>
              <a:spcAft>
                <a:spcPts val="0"/>
              </a:spcAft>
              <a:buSzPct val="99000"/>
              <a:buFont typeface="Arial"/>
              <a:buChar char="•"/>
              <a:tabLst/>
            </a:pPr>
            <a:r>
              <a:rPr lang="es-ES" kern="1200">
                <a:ea typeface="+mn-ea"/>
                <a:sym typeface="Arial"/>
              </a:rPr>
              <a:t>Asignar responsabilidades </a:t>
            </a:r>
          </a:p>
          <a:p>
            <a:pPr marL="381000" lvl="1" indent="-381000" fontAlgn="auto">
              <a:spcBef>
                <a:spcPct val="100000"/>
              </a:spcBef>
              <a:spcAft>
                <a:spcPts val="0"/>
              </a:spcAft>
              <a:buSzPct val="99000"/>
              <a:buFont typeface="Arial"/>
              <a:buChar char="•"/>
              <a:tabLst/>
            </a:pPr>
            <a:r>
              <a:rPr lang="es-ES" kern="1200">
                <a:ea typeface="+mn-ea"/>
                <a:sym typeface="Arial"/>
              </a:rPr>
              <a:t>Identificar los recursos que se necesitan </a:t>
            </a:r>
          </a:p>
          <a:p>
            <a:pPr marL="381000" lvl="1" indent="-381000" fontAlgn="auto">
              <a:spcBef>
                <a:spcPct val="100000"/>
              </a:spcBef>
              <a:spcAft>
                <a:spcPts val="0"/>
              </a:spcAft>
              <a:buSzPct val="99000"/>
              <a:buFont typeface="Arial"/>
              <a:buChar char="•"/>
              <a:tabLst/>
            </a:pPr>
            <a:r>
              <a:rPr lang="es-ES" kern="1200">
                <a:ea typeface="+mn-ea"/>
                <a:sym typeface="Arial"/>
              </a:rPr>
              <a:t>Especificar protocolos de comunicación </a:t>
            </a:r>
          </a:p>
          <a:p>
            <a:pPr fontAlgn="auto">
              <a:spcBef>
                <a:spcPct val="100000"/>
              </a:spcBef>
              <a:spcAft>
                <a:spcPts val="0"/>
              </a:spcAft>
              <a:buSzPct val="99000"/>
              <a:tabLst/>
            </a:pPr>
            <a:r>
              <a:rPr lang="es-ES" kern="1200">
                <a:sym typeface="Arial"/>
              </a:rPr>
              <a:t>Para incidentes más pequeños/menos complejos, el IAP podrá ser un plan oral o escrito, salvo en incidentes de materiales peligrosos, los cuales requieren un IAP escrito. FEMA ha desarrollado una serie de formularios del ICS que se pueden usar para desarrollar un IAP escrito.</a:t>
            </a:r>
          </a:p>
          <a:p>
            <a:pPr fontAlgn="auto">
              <a:spcBef>
                <a:spcPct val="100000"/>
              </a:spcBef>
              <a:spcAft>
                <a:spcPts val="0"/>
              </a:spcAft>
              <a:buSzPct val="99000"/>
              <a:tabLst/>
            </a:pPr>
            <a:r>
              <a:rPr lang="es-ES" kern="1200">
                <a:sym typeface="Arial"/>
              </a:rPr>
              <a:t> </a:t>
            </a:r>
            <a:endParaRPr lang="en-US"/>
          </a:p>
        </p:txBody>
      </p:sp>
      <p:pic>
        <p:nvPicPr>
          <p:cNvPr id="8" name="Content Placeholder 7" descr="An Incident Action Plan document with the following text written on it: What do we need to do? Who is responsible for doing it? What resources are needed? How do we communicate?">
            <a:extLst>
              <a:ext uri="{FF2B5EF4-FFF2-40B4-BE49-F238E27FC236}">
                <a16:creationId xmlns:a16="http://schemas.microsoft.com/office/drawing/2014/main" id="{01E1FE28-A602-4E9F-96CC-DF06FFA7002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38925" y="2286000"/>
            <a:ext cx="1809750" cy="2286000"/>
          </a:xfrm>
          <a:prstGeom prst="rect">
            <a:avLst/>
          </a:prstGeom>
        </p:spPr>
      </p:pic>
      <p:sp>
        <p:nvSpPr>
          <p:cNvPr id="9" name="Slide Number Placeholder 8">
            <a:extLst>
              <a:ext uri="{FF2B5EF4-FFF2-40B4-BE49-F238E27FC236}">
                <a16:creationId xmlns:a16="http://schemas.microsoft.com/office/drawing/2014/main" id="{1EF80F0E-375E-4A2E-9740-0C390BE289DF}"/>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8</a:t>
            </a:fld>
            <a:endParaRPr lang="en-US"/>
          </a:p>
        </p:txBody>
      </p:sp>
    </p:spTree>
    <p:extLst>
      <p:ext uri="{BB962C8B-B14F-4D97-AF65-F5344CB8AC3E}">
        <p14:creationId xmlns:p14="http://schemas.microsoft.com/office/powerpoint/2010/main" val="358468600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Ámbito de control manejable</a:t>
            </a:r>
          </a:p>
        </p:txBody>
      </p:sp>
      <p:sp>
        <p:nvSpPr>
          <p:cNvPr id="3" name="Content Placeholder 2">
            <a:extLst>
              <a:ext uri="{FF2B5EF4-FFF2-40B4-BE49-F238E27FC236}">
                <a16:creationId xmlns:a16="http://schemas.microsoft.com/office/drawing/2014/main" id="{C33A56EC-7A55-4932-9C6E-7643B81AF74B}"/>
              </a:ext>
            </a:extLst>
          </p:cNvPr>
          <p:cNvSpPr>
            <a:spLocks noGrp="1"/>
          </p:cNvSpPr>
          <p:nvPr>
            <p:ph sz="quarter" idx="13"/>
          </p:nvPr>
        </p:nvSpPr>
        <p:spPr/>
        <p:txBody>
          <a:bodyPr>
            <a:normAutofit fontScale="47500" lnSpcReduction="20000"/>
          </a:bodyPr>
          <a:lstStyle/>
          <a:p>
            <a:pPr fontAlgn="auto">
              <a:spcBef>
                <a:spcPct val="100000"/>
              </a:spcBef>
              <a:spcAft>
                <a:spcPts val="0"/>
              </a:spcAft>
              <a:buSzPct val="99000"/>
              <a:tabLst/>
            </a:pPr>
            <a:r>
              <a:rPr lang="es-ES" kern="1200">
                <a:sym typeface="Arial"/>
              </a:rPr>
              <a:t>Depende de su rol dentro de la estructura del Sistema de Mando de Incidentes (ICS), se le podría pedir que usted administre las actividades de otros. </a:t>
            </a:r>
          </a:p>
          <a:p>
            <a:pPr fontAlgn="auto">
              <a:spcBef>
                <a:spcPct val="100000"/>
              </a:spcBef>
              <a:spcAft>
                <a:spcPts val="0"/>
              </a:spcAft>
              <a:buSzPct val="99000"/>
              <a:tabLst/>
            </a:pPr>
            <a:r>
              <a:rPr lang="es-ES" b="1" kern="1200">
                <a:sym typeface="Arial"/>
              </a:rPr>
              <a:t>Ámbito de control </a:t>
            </a:r>
            <a:r>
              <a:rPr lang="es-ES" kern="1200">
                <a:sym typeface="Arial"/>
              </a:rPr>
              <a:t>se refiere al número de personas o recursos que un supervisor puede administrar de manera efectiva durante un incidente. El ámbito de control ideal es un supervisor a cinco subalternos (1:5). Sin embargo, el manejo efectivo del incidente podrá requerir proporciones muy diferentes. Esta proporción sirve de guía—el personal del incidente debería aplicar su buen juicio para determinar la proporción apropiada para un incidente.</a:t>
            </a:r>
          </a:p>
          <a:p>
            <a:pPr fontAlgn="auto">
              <a:spcBef>
                <a:spcPct val="100000"/>
              </a:spcBef>
              <a:spcAft>
                <a:spcPts val="0"/>
              </a:spcAft>
              <a:buSzPct val="99000"/>
              <a:tabLst/>
            </a:pPr>
            <a:r>
              <a:rPr lang="es-ES" kern="1200">
                <a:sym typeface="Arial"/>
              </a:rPr>
              <a:t>Si se concede mucha responsabilidad al supervisor, el ámbito de control podrá volverse inmanejable. De hecho, un ámbito de control manejable en los incidentes podrá variar según el tipo de incidente, la naturaleza de la tarea, los riesgos y factores de seguridad y las distancias entre el personal y los recursos.</a:t>
            </a:r>
          </a:p>
          <a:p>
            <a:pPr fontAlgn="auto">
              <a:spcBef>
                <a:spcPct val="100000"/>
              </a:spcBef>
              <a:spcAft>
                <a:spcPts val="0"/>
              </a:spcAft>
              <a:buSzPct val="99000"/>
              <a:tabLst/>
            </a:pPr>
            <a:r>
              <a:rPr lang="es-ES" kern="1200">
                <a:sym typeface="Arial"/>
              </a:rPr>
              <a:t>Mantener un ámbito de control manejable es de importancia especial para incidentes en que la seguridad y responsabilidad son prioridades importantes.</a:t>
            </a:r>
            <a:endParaRPr lang="en-US"/>
          </a:p>
        </p:txBody>
      </p:sp>
      <p:pic>
        <p:nvPicPr>
          <p:cNvPr id="8" name="Content Placeholder 7" descr="An organizational chart showing three resources below one supervisor. ">
            <a:extLst>
              <a:ext uri="{FF2B5EF4-FFF2-40B4-BE49-F238E27FC236}">
                <a16:creationId xmlns:a16="http://schemas.microsoft.com/office/drawing/2014/main" id="{B1F006A0-151E-436B-909E-97C18DD95B5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95900" y="2452687"/>
            <a:ext cx="2667000" cy="1962150"/>
          </a:xfrm>
          <a:prstGeom prst="rect">
            <a:avLst/>
          </a:prstGeom>
        </p:spPr>
      </p:pic>
      <p:sp>
        <p:nvSpPr>
          <p:cNvPr id="9" name="Slide Number Placeholder 8">
            <a:extLst>
              <a:ext uri="{FF2B5EF4-FFF2-40B4-BE49-F238E27FC236}">
                <a16:creationId xmlns:a16="http://schemas.microsoft.com/office/drawing/2014/main" id="{6231F15F-8B2F-4820-B9DD-70803DB512B5}"/>
              </a:ext>
            </a:extLst>
          </p:cNvPr>
          <p:cNvSpPr>
            <a:spLocks noGrp="1"/>
          </p:cNvSpPr>
          <p:nvPr>
            <p:ph type="sldNum" sz="quarter" idx="12"/>
          </p:nvPr>
        </p:nvSpPr>
        <p:spPr/>
        <p:txBody>
          <a:bodyPr/>
          <a:lstStyle/>
          <a:p>
            <a:pPr>
              <a:spcBef>
                <a:spcPts val="100"/>
              </a:spcBef>
              <a:buSzPct val="99000"/>
            </a:pPr>
            <a:fld id="{DD4CA1FE-ADD6-4EF6-912D-E2684A635561}" type="slidenum">
              <a:rPr lang="en-US" smtClean="0"/>
              <a:pPr>
                <a:spcBef>
                  <a:spcPts val="100"/>
                </a:spcBef>
                <a:buSzPct val="99000"/>
              </a:pPr>
              <a:t>9</a:t>
            </a:fld>
            <a:endParaRPr lang="en-US"/>
          </a:p>
        </p:txBody>
      </p:sp>
    </p:spTree>
    <p:extLst>
      <p:ext uri="{BB962C8B-B14F-4D97-AF65-F5344CB8AC3E}">
        <p14:creationId xmlns:p14="http://schemas.microsoft.com/office/powerpoint/2010/main" val="3244781867"/>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docProps/app.xml><?xml version="1.0" encoding="utf-8"?>
<Properties xmlns="http://schemas.openxmlformats.org/officeDocument/2006/extended-properties" xmlns:vt="http://schemas.openxmlformats.org/officeDocument/2006/docPropsVTypes">
  <Template>EMI_PPT_V7</Template>
  <TotalTime>0</TotalTime>
  <Words>2429</Words>
  <Application>Microsoft Office PowerPoint</Application>
  <PresentationFormat>On-screen Show (4:3)</PresentationFormat>
  <Paragraphs>176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Wingdings</vt:lpstr>
      <vt:lpstr>EMI_PPT</vt:lpstr>
      <vt:lpstr>Panorama de la lección 2</vt:lpstr>
      <vt:lpstr>Haciendo funcionar el ICS</vt:lpstr>
      <vt:lpstr>Características de gestión del NIMS: Resumen</vt:lpstr>
      <vt:lpstr>Terminología común</vt:lpstr>
      <vt:lpstr>Discusión de terminología común</vt:lpstr>
      <vt:lpstr>Organización modular</vt:lpstr>
      <vt:lpstr>Manejo por objetivos</vt:lpstr>
      <vt:lpstr>Planificación de acciones del incidente</vt:lpstr>
      <vt:lpstr>Ámbito de control manejable</vt:lpstr>
      <vt:lpstr>Discusión del ámbito de control manejable</vt:lpstr>
      <vt:lpstr>Instalaciones y ubicaciones del incidente </vt:lpstr>
      <vt:lpstr>Gestión de Recursos Integral</vt:lpstr>
      <vt:lpstr>Comunicaciones integradas</vt:lpstr>
      <vt:lpstr>Establecimiento y transferencia del mando</vt:lpstr>
      <vt:lpstr>Comando Unificado</vt:lpstr>
      <vt:lpstr>Cadena jerárquica</vt:lpstr>
      <vt:lpstr>Unidad de mando</vt:lpstr>
      <vt:lpstr>Rendición de cuentas</vt:lpstr>
      <vt:lpstr>Despacho/Despliegue</vt:lpstr>
      <vt:lpstr>Manejo de información e inteligencia</vt:lpstr>
      <vt:lpstr>Resumen de la lección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2021-09-14T17:05:52Z</dcterms:created>
  <dcterms:modified xsi:type="dcterms:W3CDTF">2021-09-14T18:37:13Z</dcterms:modified>
</cp:coreProperties>
</file>